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9" r:id="rId2"/>
    <p:sldId id="303" r:id="rId3"/>
    <p:sldId id="257" r:id="rId4"/>
    <p:sldId id="258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6" r:id="rId21"/>
    <p:sldId id="297" r:id="rId22"/>
    <p:sldId id="298" r:id="rId23"/>
    <p:sldId id="299" r:id="rId24"/>
    <p:sldId id="301" r:id="rId25"/>
    <p:sldId id="261" r:id="rId26"/>
    <p:sldId id="265" r:id="rId27"/>
    <p:sldId id="264" r:id="rId28"/>
    <p:sldId id="266" r:id="rId29"/>
    <p:sldId id="270" r:id="rId30"/>
    <p:sldId id="274" r:id="rId31"/>
    <p:sldId id="269" r:id="rId32"/>
    <p:sldId id="278" r:id="rId33"/>
    <p:sldId id="268" r:id="rId34"/>
    <p:sldId id="271" r:id="rId35"/>
    <p:sldId id="272" r:id="rId36"/>
    <p:sldId id="27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23" r:id="rId51"/>
    <p:sldId id="317" r:id="rId52"/>
    <p:sldId id="318" r:id="rId53"/>
    <p:sldId id="319" r:id="rId54"/>
    <p:sldId id="320" r:id="rId55"/>
    <p:sldId id="321" r:id="rId56"/>
    <p:sldId id="322" r:id="rId57"/>
    <p:sldId id="324" r:id="rId58"/>
    <p:sldId id="27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 varScale="1">
        <p:scale>
          <a:sx n="66" d="100"/>
          <a:sy n="66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F2F66-A083-41B7-824D-D9F6EE7B42E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94D4-B8D5-4FDF-9E9C-229AC0EFB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8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94D4-B8D5-4FDF-9E9C-229AC0EFBA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&amp; 2 are the most common pathogens.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94D4-B8D5-4FDF-9E9C-229AC0EFBA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4B72C-793A-41A1-81D6-A4DD6B6D5421}" type="slidenum">
              <a:rPr lang="en-US"/>
              <a:pPr/>
              <a:t>25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1F945-D367-4C94-A792-22A5EE0DE652}" type="slidenum">
              <a:rPr lang="en-US"/>
              <a:pPr/>
              <a:t>26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4BBEE-E56C-42B9-AE3A-7B5AFEBA546F}" type="slidenum">
              <a:rPr lang="en-US"/>
              <a:pPr/>
              <a:t>32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0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94D4-B8D5-4FDF-9E9C-229AC0EFBA8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8AAFA-FC5A-455E-86F7-B7C3C975805D}" type="slidenum">
              <a:rPr lang="en-US"/>
              <a:pPr/>
              <a:t>36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5.xml"/><Relationship Id="rId9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8372" y="3733800"/>
            <a:ext cx="8032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cs typeface="+mj-cs"/>
              </a:rPr>
              <a:t>Module staff: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+mj-cs"/>
              </a:rPr>
              <a:t>Dr.Raya Muslim Al Hassan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(Block </a:t>
            </a:r>
            <a:r>
              <a:rPr lang="en-US" dirty="0">
                <a:solidFill>
                  <a:srgbClr val="FF0000"/>
                </a:solidFill>
                <a:cs typeface="+mj-cs"/>
              </a:rPr>
              <a:t>leader)       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</a:t>
            </a:r>
            <a:endParaRPr lang="en-US" dirty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Dr.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Marwa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Sadiq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(co leader)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cs typeface="+mj-cs"/>
              </a:rPr>
              <a:t>Dr.Abdalkareem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Subber</a:t>
            </a:r>
            <a:endParaRPr lang="en-US" dirty="0" smtClean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cs typeface="+mj-cs"/>
              </a:rPr>
              <a:t>Dr.Alla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Hufthi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                                  </a:t>
            </a:r>
            <a:endParaRPr lang="en-US" dirty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+mj-cs"/>
              </a:rPr>
              <a:t>                               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7336" y="1600200"/>
            <a:ext cx="66867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Lecture:     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Duration : 1 hour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Pelvic  Inflammatory  </a:t>
            </a:r>
            <a:r>
              <a:rPr lang="en-US" sz="32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Disease/STI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HASSAN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6575" y="782828"/>
            <a:ext cx="5867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5th year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2409"/>
            <a:ext cx="400994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4" name="object 4"/>
          <p:cNvSpPr/>
          <p:nvPr/>
        </p:nvSpPr>
        <p:spPr>
          <a:xfrm>
            <a:off x="999490" y="5867400"/>
            <a:ext cx="6389622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GYNAECOLOGY 20th	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EDITION by Ten Teachers</a:t>
            </a:r>
            <a:endParaRPr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14256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7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457200" y="25558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1. Antigen Detection</a:t>
            </a:r>
            <a:endParaRPr lang="ar-IQ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محتوى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( Immunofluorescence )</a:t>
            </a:r>
          </a:p>
          <a:p>
            <a:pPr algn="l" rtl="0"/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Specimens may be fixed to a slide &amp; stained with a monoclonal antibody that is tagged with fluorescein. Slides are examined under an ultraviolet microscope.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Drawbacks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subject to observer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error time consuming 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One advantage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that the quality of the specimen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terms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cells can be assessed using this technique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2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9839"/>
              </p:ext>
            </p:extLst>
          </p:nvPr>
        </p:nvGraphicFramePr>
        <p:xfrm>
          <a:off x="2322278" y="1600200"/>
          <a:ext cx="449944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3" imgW="4847619" imgH="4877481" progId="">
                  <p:embed/>
                </p:oleObj>
              </mc:Choice>
              <mc:Fallback>
                <p:oleObj name="Photo Editor Photo" r:id="rId3" imgW="4847619" imgH="48774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278" y="1600200"/>
                        <a:ext cx="449944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3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465221" y="93741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Enzyme Immunoassays (EIA) </a:t>
            </a:r>
            <a:b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محتوى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 algn="l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27255" y="1963737"/>
            <a:ext cx="8235108" cy="45259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Such tests allow large numbers of specimens to be processed with relative ease. Commercial tests are relatively cheap and  vary in their sensitivity and specificity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6135" y="4050284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Molecular Methods (PCR, (polymerase chain reaction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Molecular methods offer high sensitivity and specificity, it is one of nucleic acid amplification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(NAAT test ) which identifies DNA of Chlamydia .</a:t>
            </a:r>
            <a:endParaRPr lang="ar-IQ" sz="2400" dirty="0">
              <a:latin typeface="Times New Roman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6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3641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Tissue culture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is extremely expensive and could only be carried out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specialised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laboratories. This has now been replaced by alternative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methodologies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133457"/>
              </p:ext>
            </p:extLst>
          </p:nvPr>
        </p:nvGraphicFramePr>
        <p:xfrm>
          <a:off x="3505200" y="3276600"/>
          <a:ext cx="38100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hoto Editor Photo" r:id="rId3" imgW="2847619" imgH="2381582" progId="">
                  <p:embed/>
                </p:oleObj>
              </mc:Choice>
              <mc:Fallback>
                <p:oleObj name="Photo Editor Photo" r:id="rId3" imgW="2847619" imgH="238158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3810000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8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151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Specimen Collection   </a:t>
            </a:r>
            <a:r>
              <a:rPr lang="ar-IQ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ar-IQ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Males – Urethral swab or first catch urine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Females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Endocervical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swab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Urine ( less sensitive)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Neonates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Eye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swab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3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57585"/>
            <a:ext cx="8229600" cy="11430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i="1" dirty="0"/>
              <a:t>Simultaneous treatment of current and recent sexual partners is </a:t>
            </a:r>
            <a:r>
              <a:rPr lang="en-US" sz="2400" i="1" dirty="0" smtClean="0"/>
              <a:t>required (contact tracing)</a:t>
            </a:r>
            <a:endParaRPr lang="en-US" sz="2400" i="1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Abstain from sex during treatment .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/>
              <a:t>Patients should also receive health education, advice on contraception and instruction in </a:t>
            </a:r>
            <a:r>
              <a:rPr lang="en-US" sz="2400" dirty="0" smtClean="0"/>
              <a:t> </a:t>
            </a:r>
            <a:r>
              <a:rPr lang="en-US" sz="2400" dirty="0"/>
              <a:t>safe sex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Retesting if any doubt about complete treatment, </a:t>
            </a:r>
            <a:r>
              <a:rPr lang="en-US" sz="2400" u="sng" dirty="0">
                <a:solidFill>
                  <a:srgbClr val="FF0000"/>
                </a:solidFill>
              </a:rPr>
              <a:t>test of cure </a:t>
            </a:r>
            <a:r>
              <a:rPr lang="en-US" sz="2400" dirty="0"/>
              <a:t>should be performed a minimum of 5 </a:t>
            </a:r>
            <a:r>
              <a:rPr lang="en-US" sz="2400" dirty="0" err="1"/>
              <a:t>wks</a:t>
            </a:r>
            <a:r>
              <a:rPr lang="en-US" sz="2400" dirty="0"/>
              <a:t> after initiation of </a:t>
            </a:r>
            <a:r>
              <a:rPr lang="en-US" sz="2400" dirty="0" smtClean="0"/>
              <a:t>treatment .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ar-IQ" sz="2400" dirty="0"/>
          </a:p>
          <a:p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7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u="sng" dirty="0" smtClean="0"/>
              <a:t>Antibiotics treatment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Arial"/>
              </a:rPr>
              <a:t>The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following treatment </a:t>
            </a:r>
            <a:r>
              <a:rPr lang="en-US" dirty="0" smtClean="0">
                <a:ea typeface="Calibri"/>
                <a:cs typeface="Arial"/>
              </a:rPr>
              <a:t>are effective for </a:t>
            </a:r>
            <a:r>
              <a:rPr lang="en-US" u="sng" dirty="0" smtClean="0">
                <a:ea typeface="Calibri"/>
                <a:cs typeface="Arial"/>
              </a:rPr>
              <a:t>uncomplicated Chlamydia infection</a:t>
            </a:r>
            <a:endParaRPr lang="en-US" sz="2800" u="sng" dirty="0" smtClean="0">
              <a:ea typeface="Calibri"/>
              <a:cs typeface="Arial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Doxycyclin</a:t>
            </a:r>
            <a:r>
              <a:rPr lang="en-US" dirty="0" smtClean="0">
                <a:ea typeface="Calibri"/>
                <a:cs typeface="Arial"/>
              </a:rPr>
              <a:t>e 100mg twice/day for 7 days, 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Azithromycin</a:t>
            </a:r>
            <a:r>
              <a:rPr lang="en-US" dirty="0" smtClean="0">
                <a:ea typeface="Calibri"/>
                <a:cs typeface="Arial"/>
              </a:rPr>
              <a:t> 1gm single dose is recommended in pregnancy,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ofloxacine </a:t>
            </a:r>
            <a:r>
              <a:rPr lang="en-US" dirty="0" smtClean="0">
                <a:ea typeface="Calibri"/>
                <a:cs typeface="Arial"/>
              </a:rPr>
              <a:t>400 mg for 7 days, </a:t>
            </a: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endParaRPr lang="en-US" sz="2800" dirty="0" smtClean="0">
              <a:ea typeface="Calibri"/>
              <a:cs typeface="Arial"/>
            </a:endParaRPr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3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5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457200" y="54962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Gonorrhea </a:t>
            </a:r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Wingdings" pitchFamily="2" charset="2"/>
              <a:buChar char="q"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Neisseria Gonorrhoeae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is a Gram – ve intracellular diplococcus.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q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only grows in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enriched media  i.e. chocolate agar.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8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397570" y="75758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Presentation</a:t>
            </a:r>
            <a:b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in Females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محتوى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be asymptomatic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acute cervicitis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urethral syndrome ( where the urethra is infected ).  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PID: occasionally with tubo-ovarian abscess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Bartholins abscess 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Disseminated gonococcal infection: a rare complication that affects women more than men. The common symptoms are pain on the joints, tenosynovitis and rash.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0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- in Males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78" y="1012567"/>
            <a:ext cx="4301691" cy="816233"/>
          </a:xfrm>
        </p:spPr>
        <p:txBody>
          <a:bodyPr/>
          <a:lstStyle/>
          <a:p>
            <a:pPr marL="457200" indent="-457200" algn="r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Gonococal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urethritis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" y="1828800"/>
            <a:ext cx="3429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917575" indent="-349250">
              <a:defRPr>
                <a:solidFill>
                  <a:schemeClr val="tx1"/>
                </a:solidFill>
                <a:latin typeface="Arial" charset="0"/>
              </a:defRPr>
            </a:lvl2pPr>
            <a:lvl3pPr marL="103187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Incubation period 2-7 days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Abrupt onset of severe dysuria 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Purulent urethral discharge 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Most urethral infections  are </a:t>
            </a:r>
            <a:r>
              <a:rPr lang="en-US" alt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symptomatic.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prostatitis, </a:t>
            </a:r>
            <a:r>
              <a:rPr lang="en-GB" sz="2000" dirty="0" err="1"/>
              <a:t>proctitis</a:t>
            </a:r>
            <a:r>
              <a:rPr lang="en-GB" sz="2000" dirty="0"/>
              <a:t>, pharyngitis</a:t>
            </a:r>
            <a:r>
              <a:rPr lang="en-US" sz="2000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Epididymitis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Disseminated </a:t>
            </a:r>
            <a:r>
              <a:rPr lang="en-US" sz="2000" dirty="0" err="1"/>
              <a:t>gonoccocal</a:t>
            </a:r>
            <a:r>
              <a:rPr lang="en-US" sz="2000" dirty="0"/>
              <a:t> infection</a:t>
            </a:r>
            <a:endParaRPr lang="ar-IQ" sz="2000" dirty="0"/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endParaRPr lang="en-US" alt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1" name="Content Placeholder 3" descr="F06_00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6850"/>
          <a:stretch>
            <a:fillRect/>
          </a:stretch>
        </p:blipFill>
        <p:spPr bwMode="auto">
          <a:xfrm>
            <a:off x="4489868" y="1621157"/>
            <a:ext cx="4577932" cy="3560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Objectives</a:t>
            </a:r>
            <a:r>
              <a:rPr lang="en-US" sz="2800" dirty="0" smtClean="0"/>
              <a:t> 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To  describe the microbiological criteria, clinical manifestations, diagnosis and treatment of </a:t>
            </a:r>
            <a:r>
              <a:rPr lang="en-US" sz="2400" dirty="0" smtClean="0">
                <a:solidFill>
                  <a:srgbClr val="990099"/>
                </a:solidFill>
              </a:rPr>
              <a:t>herpes </a:t>
            </a:r>
            <a:r>
              <a:rPr lang="en-US" sz="2400" dirty="0" err="1" smtClean="0">
                <a:solidFill>
                  <a:srgbClr val="990099"/>
                </a:solidFill>
              </a:rPr>
              <a:t>genitalis</a:t>
            </a:r>
            <a:endParaRPr lang="en-US" sz="2400" dirty="0" smtClean="0">
              <a:solidFill>
                <a:srgbClr val="990099"/>
              </a:solidFill>
            </a:endParaRPr>
          </a:p>
          <a:p>
            <a:pPr algn="l" rtl="0"/>
            <a:r>
              <a:rPr lang="en-US" sz="2400" dirty="0" smtClean="0"/>
              <a:t>To  describe the microbiological criteria, clinical manifestations, diagnosis and treatment of </a:t>
            </a:r>
            <a:r>
              <a:rPr lang="en-US" sz="2400" dirty="0" smtClean="0">
                <a:solidFill>
                  <a:srgbClr val="990099"/>
                </a:solidFill>
              </a:rPr>
              <a:t>genital warts</a:t>
            </a:r>
          </a:p>
          <a:p>
            <a:pPr algn="l" rtl="0"/>
            <a:r>
              <a:rPr lang="en-US" sz="2400" dirty="0" smtClean="0"/>
              <a:t>To  describe the microbiological criteria, natural history and clinical manifestations, diagnosis and treatment of </a:t>
            </a:r>
            <a:r>
              <a:rPr lang="en-US" sz="2400" dirty="0" smtClean="0">
                <a:solidFill>
                  <a:srgbClr val="990099"/>
                </a:solidFill>
              </a:rPr>
              <a:t>Syphilis</a:t>
            </a:r>
          </a:p>
          <a:p>
            <a:pPr algn="l" rtl="0"/>
            <a:r>
              <a:rPr lang="en-US" sz="2400" dirty="0" smtClean="0"/>
              <a:t>To  describe the microbiological criteria, natural history and clinical manifestations, diagnosis and treatment of </a:t>
            </a:r>
            <a:r>
              <a:rPr lang="en-US" sz="2400" dirty="0" smtClean="0">
                <a:solidFill>
                  <a:srgbClr val="990099"/>
                </a:solidFill>
              </a:rPr>
              <a:t>AIDS</a:t>
            </a:r>
          </a:p>
          <a:p>
            <a:pPr algn="l" rtl="0"/>
            <a:r>
              <a:rPr lang="en-US" sz="2400" dirty="0" smtClean="0"/>
              <a:t>To  describe the microbiological criteria, clinical features, diagnosis of </a:t>
            </a:r>
            <a:r>
              <a:rPr lang="en-US" sz="2400" dirty="0" err="1" smtClean="0">
                <a:solidFill>
                  <a:srgbClr val="990099"/>
                </a:solidFill>
              </a:rPr>
              <a:t>Chancroid</a:t>
            </a:r>
            <a:r>
              <a:rPr lang="en-US" sz="2400" dirty="0" smtClean="0">
                <a:solidFill>
                  <a:srgbClr val="990099"/>
                </a:solidFill>
              </a:rPr>
              <a:t>, Granuloma </a:t>
            </a:r>
            <a:r>
              <a:rPr lang="en-US" sz="2400" dirty="0" err="1" smtClean="0">
                <a:solidFill>
                  <a:srgbClr val="990099"/>
                </a:solidFill>
              </a:rPr>
              <a:t>inguinale</a:t>
            </a:r>
            <a:r>
              <a:rPr lang="en-US" sz="2400" dirty="0" smtClean="0">
                <a:solidFill>
                  <a:srgbClr val="990099"/>
                </a:solidFill>
              </a:rPr>
              <a:t> , and </a:t>
            </a:r>
            <a:r>
              <a:rPr lang="en-US" sz="2400" dirty="0" err="1" smtClean="0">
                <a:solidFill>
                  <a:srgbClr val="990099"/>
                </a:solidFill>
              </a:rPr>
              <a:t>Lymphogranuloma</a:t>
            </a:r>
            <a:r>
              <a:rPr lang="en-US" sz="2400" dirty="0" smtClean="0">
                <a:solidFill>
                  <a:srgbClr val="990099"/>
                </a:solidFill>
              </a:rPr>
              <a:t> </a:t>
            </a:r>
            <a:r>
              <a:rPr lang="en-US" sz="2400" dirty="0" err="1" smtClean="0">
                <a:solidFill>
                  <a:srgbClr val="990099"/>
                </a:solidFill>
              </a:rPr>
              <a:t>venereum</a:t>
            </a:r>
            <a:r>
              <a:rPr lang="en-US" sz="2400" dirty="0" smtClean="0">
                <a:solidFill>
                  <a:srgbClr val="990099"/>
                </a:solidFill>
              </a:rPr>
              <a:t> </a:t>
            </a:r>
          </a:p>
          <a:p>
            <a:pPr algn="l" rtl="0"/>
            <a:endParaRPr lang="en-US" sz="2400" dirty="0" smtClean="0">
              <a:solidFill>
                <a:srgbClr val="990099"/>
              </a:solidFill>
            </a:endParaRP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600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68942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idx="1"/>
          </p:nvPr>
        </p:nvSpPr>
        <p:spPr>
          <a:xfrm>
            <a:off x="375069" y="990601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962" y="1608657"/>
            <a:ext cx="7860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Neisseria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is a fragile organism and specimens should be taken and plated directly on to media at the bedside. 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Specimen collection </a:t>
            </a: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Females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Endocervical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swab, urethral swab, rectal and pharyngeal swab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Males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Urethral, rectal and pharyngeal swabs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5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28600" y="75758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Gram Stain for GC</a:t>
            </a:r>
          </a:p>
        </p:txBody>
      </p:sp>
      <p:pic>
        <p:nvPicPr>
          <p:cNvPr id="5" name="Picture 3" descr="F06_032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/>
          <a:stretch>
            <a:fillRect/>
          </a:stretch>
        </p:blipFill>
        <p:spPr bwMode="auto">
          <a:xfrm>
            <a:off x="2057936" y="1752600"/>
            <a:ext cx="4570928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9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-381000" y="83311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CULTURE &amp; SENSITIVITY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is more sensitive than microscopy </a:t>
            </a:r>
          </a:p>
        </p:txBody>
      </p:sp>
      <p:pic>
        <p:nvPicPr>
          <p:cNvPr id="5" name="Picture 3" descr="F06_03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2" y="2049778"/>
            <a:ext cx="6461967" cy="4655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1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44" y="636601"/>
            <a:ext cx="8229600" cy="11430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Simultaneous treatment of current and recent sexual partners is required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Abstain from sex during treatment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 should also receive health education, advice on contraception and instruction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safe sex.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mainstay of treatment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are effective against sensitive strains of gonorrhea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Ceftriaxone</a:t>
            </a:r>
            <a:r>
              <a:rPr lang="en-US" sz="2400" dirty="0"/>
              <a:t>250mg single dose IM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Cefixim</a:t>
            </a:r>
            <a:r>
              <a:rPr lang="en-US" sz="2400" dirty="0"/>
              <a:t>400mg single dose oral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Spectinomycin</a:t>
            </a:r>
            <a:r>
              <a:rPr lang="en-US" sz="2400" dirty="0"/>
              <a:t>2 g as a single dose IM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Azithromycin</a:t>
            </a:r>
            <a:r>
              <a:rPr lang="en-US" sz="2400" dirty="0"/>
              <a:t> 1g single dose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Amoxycillin1g+probencid</a:t>
            </a:r>
            <a:r>
              <a:rPr lang="en-US" sz="2400" dirty="0"/>
              <a:t>2g as single dose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</a:rPr>
              <a:t>Ciprofloxacine</a:t>
            </a:r>
            <a:r>
              <a:rPr lang="en-US" sz="2400" dirty="0"/>
              <a:t>500mg  or </a:t>
            </a:r>
            <a:r>
              <a:rPr lang="en-US" sz="2400" dirty="0" err="1">
                <a:solidFill>
                  <a:srgbClr val="00B0F0"/>
                </a:solidFill>
              </a:rPr>
              <a:t>Ofloxacin</a:t>
            </a:r>
            <a:r>
              <a:rPr lang="en-US" sz="2400" dirty="0"/>
              <a:t> 400 mg as a single dose</a:t>
            </a:r>
          </a:p>
          <a:p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1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293A-59E2-4298-BEE1-E593BEAD640C}" type="slidenum">
              <a:rPr lang="en-US"/>
              <a:pPr/>
              <a:t>25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Pathogenesis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cs typeface="Times New Roman" charset="0"/>
            </a:endParaRP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6819900" y="5638800"/>
            <a:ext cx="16383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0" i="1" dirty="0">
                <a:latin typeface="Arial" charset="0"/>
                <a:cs typeface="Times New Roman" charset="0"/>
              </a:rPr>
              <a:t>Cervicitis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5446712" y="4500562"/>
            <a:ext cx="21732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0" i="1" dirty="0">
                <a:latin typeface="Arial" charset="0"/>
                <a:cs typeface="Times New Roman" charset="0"/>
              </a:rPr>
              <a:t>Endometritis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2117725" y="3148506"/>
            <a:ext cx="2987675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0" i="1" dirty="0">
                <a:latin typeface="Arial" charset="0"/>
                <a:cs typeface="Times New Roman" charset="0"/>
              </a:rPr>
              <a:t>Salpingitis/ oophoritis/ tubo-ovarian abscess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133193" y="2443162"/>
            <a:ext cx="175736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0" i="1">
                <a:latin typeface="Arial" charset="0"/>
                <a:cs typeface="Times New Roman" charset="0"/>
              </a:rPr>
              <a:t>Peritonitis</a:t>
            </a:r>
          </a:p>
        </p:txBody>
      </p:sp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7127875" y="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Pathogenesis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16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Infection of the cervix (endocervicitis) spreads, either directly or via lymphatics to the endometrium, uterine tubes and the pelvic peritoneum.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object 4"/>
          <p:cNvSpPr/>
          <p:nvPr/>
        </p:nvSpPr>
        <p:spPr>
          <a:xfrm>
            <a:off x="47312" y="-482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5" name="Bent-Up Arrow 4"/>
          <p:cNvSpPr/>
          <p:nvPr/>
        </p:nvSpPr>
        <p:spPr>
          <a:xfrm rot="16200000">
            <a:off x="7465565" y="4671393"/>
            <a:ext cx="1028700" cy="762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16200000">
            <a:off x="1885949" y="2381250"/>
            <a:ext cx="800101" cy="762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16200000">
            <a:off x="4972050" y="3600450"/>
            <a:ext cx="1028700" cy="762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F151-7B37-4F39-9272-89BD61B354E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criteria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Abdominal, pelvic pain &amp;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dyspareunia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Temperature &gt;38°C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Abnormal cervical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mucopurulent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discharge.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Heavy/inter-menstrual bleeding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Adenexal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pelvic tenderness &amp;/or cervical motion tenderness (cervical excitation).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Pelvic mass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7467600" y="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Diagnosis</a:t>
            </a: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6363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8C39-24D2-49B7-B101-9D6A31A73AEE}" type="slidenum">
              <a:rPr lang="en-US"/>
              <a:pPr/>
              <a:t>27</a:t>
            </a:fld>
            <a:endParaRPr lang="en-US"/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</p:txBody>
      </p:sp>
      <p:graphicFrame>
        <p:nvGraphicFramePr>
          <p:cNvPr id="43827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33400" y="1676400"/>
          <a:ext cx="7297738" cy="484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6210260" imgH="4124315" progId="MSGraph.Chart.8">
                  <p:embed followColorScheme="full"/>
                </p:oleObj>
              </mc:Choice>
              <mc:Fallback>
                <p:oleObj name="Chart" r:id="rId3" imgW="6210260" imgH="4124315" progId="MSGraph.Chart.8">
                  <p:embed followColorScheme="full"/>
                  <p:pic>
                    <p:nvPicPr>
                      <p:cNvPr id="438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297738" cy="484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AutoShape 6"/>
          <p:cNvSpPr>
            <a:spLocks/>
          </p:cNvSpPr>
          <p:nvPr/>
        </p:nvSpPr>
        <p:spPr bwMode="auto">
          <a:xfrm>
            <a:off x="7162800" y="2590800"/>
            <a:ext cx="228600" cy="2514600"/>
          </a:xfrm>
          <a:prstGeom prst="rightBracket">
            <a:avLst>
              <a:gd name="adj" fmla="val 91667"/>
            </a:avLst>
          </a:prstGeom>
          <a:noFill/>
          <a:ln w="1588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7391400" y="3505200"/>
            <a:ext cx="1066800" cy="779463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Overt</a:t>
            </a:r>
          </a:p>
          <a:p>
            <a:pPr algn="ctr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40%</a:t>
            </a:r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6243638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Clinical Manifestations</a:t>
            </a:r>
          </a:p>
        </p:txBody>
      </p:sp>
      <p:sp>
        <p:nvSpPr>
          <p:cNvPr id="8" name="object 4"/>
          <p:cNvSpPr/>
          <p:nvPr/>
        </p:nvSpPr>
        <p:spPr>
          <a:xfrm>
            <a:off x="47312" y="-482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D702-B902-49E2-B8A8-524D029455FB}" type="slidenum">
              <a:rPr lang="en-US"/>
              <a:pPr/>
              <a:t>28</a:t>
            </a:fld>
            <a:endParaRPr lang="en-US"/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Mucopurulent Cervical Discharge</a:t>
            </a:r>
            <a:br>
              <a:rPr lang="en-US" sz="4000" dirty="0"/>
            </a:br>
            <a:r>
              <a:rPr lang="en-US" sz="3600" dirty="0"/>
              <a:t>(Positive swab test)</a:t>
            </a:r>
            <a:r>
              <a:rPr lang="en-US" sz="4000" dirty="0"/>
              <a:t> </a:t>
            </a:r>
          </a:p>
        </p:txBody>
      </p:sp>
      <p:pic>
        <p:nvPicPr>
          <p:cNvPr id="440325" name="Picture 5" descr="Mucopurulent Disch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2637"/>
            <a:ext cx="5257800" cy="3890963"/>
          </a:xfrm>
          <a:prstGeom prst="rect">
            <a:avLst/>
          </a:prstGeom>
          <a:noFill/>
        </p:spPr>
      </p:pic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675274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 i="1" dirty="0">
                <a:latin typeface="Arial" charset="0"/>
              </a:rPr>
              <a:t>Source</a:t>
            </a:r>
            <a:r>
              <a:rPr lang="en-US" sz="2000" b="0" dirty="0">
                <a:latin typeface="Arial" charset="0"/>
              </a:rPr>
              <a:t>:</a:t>
            </a:r>
            <a:r>
              <a:rPr lang="en-US" b="0" dirty="0"/>
              <a:t>Seattle STD/HIV Prevention Training Center at the University </a:t>
            </a:r>
          </a:p>
          <a:p>
            <a:pPr eaLnBrk="1" hangingPunct="1"/>
            <a:r>
              <a:rPr lang="en-US" b="0" dirty="0"/>
              <a:t>of Washington/ Claire E. Stevens and Ronald E. Roddy </a:t>
            </a:r>
          </a:p>
        </p:txBody>
      </p:sp>
      <p:sp>
        <p:nvSpPr>
          <p:cNvPr id="440328" name="Text Box 8"/>
          <p:cNvSpPr txBox="1">
            <a:spLocks noChangeArrowheads="1"/>
          </p:cNvSpPr>
          <p:nvPr/>
        </p:nvSpPr>
        <p:spPr bwMode="auto">
          <a:xfrm>
            <a:off x="7467600" y="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Diagnosis</a:t>
            </a:r>
          </a:p>
        </p:txBody>
      </p:sp>
      <p:sp>
        <p:nvSpPr>
          <p:cNvPr id="7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>
                <a:solidFill>
                  <a:srgbClr val="FF0000"/>
                </a:solidFill>
              </a:rPr>
              <a:t>Sequelae</a:t>
            </a:r>
            <a:r>
              <a:rPr lang="en-GB" b="1" dirty="0">
                <a:solidFill>
                  <a:srgbClr val="FF0000"/>
                </a:solidFill>
              </a:rPr>
              <a:t> of PID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458200" cy="5029200"/>
          </a:xfrm>
        </p:spPr>
        <p:txBody>
          <a:bodyPr>
            <a:normAutofit/>
          </a:bodyPr>
          <a:lstStyle/>
          <a:p>
            <a:pPr lvl="0"/>
            <a:r>
              <a:rPr lang="en-GB" sz="2000" b="1" u="sng" dirty="0">
                <a:latin typeface="Times New Roman" pitchFamily="18" charset="0"/>
                <a:cs typeface="Times New Roman" pitchFamily="18" charset="0"/>
              </a:rPr>
              <a:t>Immediate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Tubo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-ovarian abscess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Pyo-salpinx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000" b="1" u="sng" dirty="0">
                <a:latin typeface="Times New Roman" pitchFamily="18" charset="0"/>
                <a:cs typeface="Times New Roman" pitchFamily="18" charset="0"/>
              </a:rPr>
              <a:t>Long Term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Ectopic Pregnancy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Tubal infertility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Dyspareunia (Painful </a:t>
            </a:r>
          </a:p>
          <a:p>
            <a:pPr marL="457200" lvl="1" indent="0"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sexual intercourse)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Chronic PID / Chronic pelvic pain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Pelvic adhesions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1"/>
            <a:ext cx="48768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i="1" dirty="0"/>
              <a:t/>
            </a:r>
            <a:br>
              <a:rPr lang="en-GB" sz="3600" b="1" i="1" dirty="0"/>
            </a:br>
            <a:r>
              <a:rPr lang="en-GB" sz="3600" b="1" i="1" dirty="0"/>
              <a:t/>
            </a:r>
            <a:br>
              <a:rPr lang="en-GB" sz="3600" b="1" i="1" dirty="0"/>
            </a:br>
            <a:r>
              <a:rPr lang="en-GB" sz="3600" b="1" i="1" dirty="0">
                <a:solidFill>
                  <a:srgbClr val="FF0000"/>
                </a:solidFill>
              </a:rPr>
              <a:t>Pelvic Inflammatory Disease (PID)</a:t>
            </a:r>
            <a:r>
              <a:rPr lang="en-US" sz="3600" i="1" dirty="0">
                <a:solidFill>
                  <a:srgbClr val="FF0000"/>
                </a:solidFill>
              </a:rPr>
              <a:t/>
            </a:r>
            <a:br>
              <a:rPr lang="en-US" sz="3600" i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/>
              <a:t>Pelvic Inflammatory Disease (PID) is an ascending infection from the </a:t>
            </a:r>
            <a:r>
              <a:rPr lang="en-GB" b="1" dirty="0" err="1"/>
              <a:t>endocervix</a:t>
            </a:r>
            <a:r>
              <a:rPr lang="en-GB" b="1" dirty="0"/>
              <a:t> causing: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err="1"/>
              <a:t>Endometritis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err="1"/>
              <a:t>Salpingitis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err="1"/>
              <a:t>Oophoritis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/>
              <a:t>Pelvic peritonitis</a:t>
            </a: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/>
              <a:t>+/- </a:t>
            </a:r>
            <a:r>
              <a:rPr lang="en-GB" b="1" dirty="0" err="1"/>
              <a:t>tubo</a:t>
            </a:r>
            <a:r>
              <a:rPr lang="en-GB" b="1" dirty="0"/>
              <a:t> ovarian </a:t>
            </a:r>
          </a:p>
          <a:p>
            <a:pPr marL="514350" lvl="0" indent="-514350">
              <a:buNone/>
            </a:pPr>
            <a:r>
              <a:rPr lang="en-GB" b="1" dirty="0"/>
              <a:t>      abscess</a:t>
            </a:r>
            <a:endParaRPr lang="en-US" b="1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514600"/>
            <a:ext cx="5105400" cy="41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257800" y="7620"/>
            <a:ext cx="388620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Chronic Pelvic Inflammatory Disease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Symptoms &gt; 6 Months Duration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Pelvic pain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Secondary dysmenorrhoea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Deep dyspareunia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Menstrual disturbance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Recurrent acute painful exacerbations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Diagnosis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Laboratory Investigations of PID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Pregnancy 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Triple and urethral swabs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High vaginal swab – Bacteria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vaginosis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organisms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Endocervical swab –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gonorrhoea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Endocervical swab -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trachomatis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Urethral swab –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trachomatis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males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only)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Midstream Urine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Leucocytes and nitrates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C-Reactive Protein and ESR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Markers for acute infection / inflammation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presence of leucocytes on vaginal wet preparation.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68D0-6328-4CC8-993C-CEDEC1F8A67F}" type="slidenum">
              <a:rPr lang="en-US"/>
              <a:pPr/>
              <a:t>32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- Other investigations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01000" cy="4572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Transvaginal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MRI.</a:t>
            </a:r>
          </a:p>
          <a:p>
            <a:pPr>
              <a:lnSpc>
                <a:spcPct val="13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for pelvic mass</a:t>
            </a: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7467600" y="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Diagnosis</a:t>
            </a:r>
          </a:p>
        </p:txBody>
      </p:sp>
      <p:pic>
        <p:nvPicPr>
          <p:cNvPr id="2050" name="Picture 2" descr="C:\Users\DrNoorhan\Pictures\New folder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2719" y="2971800"/>
            <a:ext cx="3500438" cy="3200400"/>
          </a:xfrm>
          <a:prstGeom prst="rect">
            <a:avLst/>
          </a:prstGeom>
          <a:noFill/>
        </p:spPr>
      </p:pic>
      <p:sp>
        <p:nvSpPr>
          <p:cNvPr id="8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2. Laparoscopy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43050"/>
            <a:ext cx="4000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819650"/>
            <a:ext cx="3133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1752600"/>
            <a:ext cx="4828712" cy="33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457200" y="4431268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a. Left tubal </a:t>
            </a:r>
            <a:r>
              <a:rPr lang="en-US" dirty="0" err="1"/>
              <a:t>hydrosalpinx</a:t>
            </a:r>
            <a:endParaRPr lang="ar-IQ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257800" y="5105400"/>
            <a:ext cx="411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c. </a:t>
            </a:r>
            <a:r>
              <a:rPr lang="en-US" dirty="0" err="1"/>
              <a:t>Peritubal</a:t>
            </a:r>
            <a:r>
              <a:rPr lang="en-US" dirty="0"/>
              <a:t> adhesions</a:t>
            </a:r>
            <a:endParaRPr lang="ar-IQ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57200" y="6488668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b. Bilateral </a:t>
            </a:r>
            <a:r>
              <a:rPr lang="en-US" dirty="0" err="1"/>
              <a:t>hydrosalpinx</a:t>
            </a:r>
            <a:endParaRPr lang="ar-IQ" dirty="0"/>
          </a:p>
        </p:txBody>
      </p:sp>
      <p:sp>
        <p:nvSpPr>
          <p:cNvPr id="11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60319" y="6063734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Sans Unicode" pitchFamily="34" charset="0"/>
              </a:rPr>
              <a:t>Perihepatic</a:t>
            </a:r>
            <a:r>
              <a:rPr lang="en-US" sz="2400" dirty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Lucida Sans Unicode" pitchFamily="34" charset="0"/>
              </a:rPr>
              <a:t>adehesions</a:t>
            </a:r>
            <a:r>
              <a:rPr lang="en-US" sz="2400" dirty="0">
                <a:solidFill>
                  <a:srgbClr val="FF0000"/>
                </a:solidFill>
                <a:latin typeface="Lucida Sans Unicode" pitchFamily="34" charset="0"/>
              </a:rPr>
              <a:t> (Fitz-Hugh-Curtis syndrome)</a:t>
            </a:r>
          </a:p>
        </p:txBody>
      </p:sp>
      <p:pic>
        <p:nvPicPr>
          <p:cNvPr id="12291" name="Picture 6" descr="797fh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77270"/>
            <a:ext cx="6553200" cy="432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/>
          <p:nvPr/>
        </p:nvSpPr>
        <p:spPr>
          <a:xfrm>
            <a:off x="47312" y="-10106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2300" y="28037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Diagnosis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Ectopic pregnancy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Acute appendicitis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Irritable Bowel Syndrome (IBS)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Ovarian cyst accidents (torsion, rupture, haemorrhage)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Urinary Tract Infection (UTI)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Functional pelvic pain of unknown origin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A074-8704-42CA-ADA9-FD3025794CCD}" type="slidenum">
              <a:rPr lang="en-US"/>
              <a:pPr/>
              <a:t>36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95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Regimens must provide coverage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trachomatis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anaerobes, Gram-negative bacteria, and streptococci.  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A combination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ceftriaxone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doxicycline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metronidazole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Treatment should be instituted as early as possible to prevent long term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sequelae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patient with a pelvic abscess, surgery is warranted.  For drainage of abscess+/-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salpingo-oopherectomy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7273925" y="142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Management</a:t>
            </a: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92" y="5186363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2588" y="1267696"/>
            <a:ext cx="7901014" cy="439718"/>
          </a:xfrm>
        </p:spPr>
        <p:txBody>
          <a:bodyPr>
            <a:normAutofit fontScale="90000"/>
          </a:bodyPr>
          <a:lstStyle/>
          <a:p>
            <a:r>
              <a:rPr lang="en-US" sz="3100" b="1" u="sng" dirty="0">
                <a:solidFill>
                  <a:srgbClr val="990099"/>
                </a:solidFill>
                <a:latin typeface="Arial Rounded MT Bold" pitchFamily="34" charset="0"/>
              </a:rPr>
              <a:t>GENITAL HERPES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0984" y="1676400"/>
            <a:ext cx="8286808" cy="5643602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en-US" sz="2000" dirty="0"/>
              <a:t>It is a </a:t>
            </a:r>
            <a:r>
              <a:rPr lang="en-US" sz="2000" u="sng" dirty="0"/>
              <a:t>chronic lifelong </a:t>
            </a:r>
            <a:r>
              <a:rPr lang="en-US" sz="2000" dirty="0"/>
              <a:t>viral infection with the potential for </a:t>
            </a:r>
            <a:r>
              <a:rPr lang="en-US" sz="2000" u="sng" dirty="0">
                <a:solidFill>
                  <a:srgbClr val="003300"/>
                </a:solidFill>
              </a:rPr>
              <a:t>rare to frequent recurrences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herpes simplex virus (HSV</a:t>
            </a:r>
            <a:r>
              <a:rPr lang="en-US" sz="2000" b="1" dirty="0"/>
              <a:t>)</a:t>
            </a:r>
            <a:r>
              <a:rPr lang="en-US" sz="2000" dirty="0"/>
              <a:t>, establishes latent genital infection in the sacral dorsal root ganglia</a:t>
            </a:r>
            <a:r>
              <a:rPr lang="en-US" sz="2000" dirty="0" smtClean="0"/>
              <a:t>.</a:t>
            </a:r>
          </a:p>
          <a:p>
            <a:pPr rtl="0">
              <a:buNone/>
            </a:pPr>
            <a:r>
              <a:rPr lang="en-US" sz="2000" u="sng" dirty="0" smtClean="0"/>
              <a:t>Microbiology</a:t>
            </a:r>
          </a:p>
          <a:p>
            <a:pPr rtl="0">
              <a:buNone/>
            </a:pPr>
            <a:r>
              <a:rPr lang="en-US" sz="2000" dirty="0"/>
              <a:t>HSV has two serotypes, HSV-1 and HSV-2. </a:t>
            </a:r>
            <a:endParaRPr lang="en-US" sz="2000" dirty="0" smtClean="0"/>
          </a:p>
          <a:p>
            <a:pPr rtl="0">
              <a:buNone/>
            </a:pPr>
            <a:r>
              <a:rPr lang="en-US" sz="2000" dirty="0" smtClean="0"/>
              <a:t>HSV-1 is </a:t>
            </a:r>
            <a:r>
              <a:rPr lang="en-US" sz="2000" dirty="0"/>
              <a:t>most commonly associated with oral lesions (cold</a:t>
            </a:r>
          </a:p>
          <a:p>
            <a:pPr rtl="0">
              <a:buNone/>
            </a:pPr>
            <a:r>
              <a:rPr lang="en-US" sz="2000" dirty="0"/>
              <a:t>sores), </a:t>
            </a:r>
            <a:r>
              <a:rPr lang="en-US" sz="2000" dirty="0">
                <a:solidFill>
                  <a:srgbClr val="FF0000"/>
                </a:solidFill>
              </a:rPr>
              <a:t>but about </a:t>
            </a:r>
            <a:r>
              <a:rPr lang="en-US" sz="2000" dirty="0" smtClean="0">
                <a:solidFill>
                  <a:srgbClr val="FF0000"/>
                </a:solidFill>
              </a:rPr>
              <a:t>50% </a:t>
            </a:r>
            <a:r>
              <a:rPr lang="en-US" sz="2000" dirty="0">
                <a:solidFill>
                  <a:srgbClr val="FF0000"/>
                </a:solidFill>
              </a:rPr>
              <a:t>of primary genital herpes is due to HSV-1</a:t>
            </a:r>
            <a:r>
              <a:rPr lang="en-US" sz="2000" dirty="0"/>
              <a:t>. </a:t>
            </a:r>
          </a:p>
          <a:p>
            <a:pPr rtl="0">
              <a:buNone/>
            </a:pPr>
            <a:r>
              <a:rPr lang="en-US" sz="2000" dirty="0">
                <a:solidFill>
                  <a:srgbClr val="0070C0"/>
                </a:solidFill>
              </a:rPr>
              <a:t>HSV-2 is the cause of </a:t>
            </a:r>
            <a:r>
              <a:rPr lang="en-US" sz="2000" dirty="0" smtClean="0">
                <a:solidFill>
                  <a:srgbClr val="0070C0"/>
                </a:solidFill>
              </a:rPr>
              <a:t>50% </a:t>
            </a:r>
            <a:r>
              <a:rPr lang="en-US" sz="2000" dirty="0">
                <a:solidFill>
                  <a:srgbClr val="0070C0"/>
                </a:solidFill>
              </a:rPr>
              <a:t>of primary genital herpes and 95% of recurrent genital herpes. </a:t>
            </a:r>
            <a:endParaRPr lang="en-US" sz="2000" dirty="0" smtClean="0">
              <a:solidFill>
                <a:srgbClr val="0070C0"/>
              </a:solidFill>
            </a:endParaRPr>
          </a:p>
          <a:p>
            <a:pPr rtl="0">
              <a:buNone/>
            </a:pPr>
            <a:r>
              <a:rPr lang="en-US" sz="2000" dirty="0" smtClean="0"/>
              <a:t>The frequency of </a:t>
            </a:r>
            <a:r>
              <a:rPr lang="en-US" sz="2000" dirty="0"/>
              <a:t>recurrences is much higher after a primary infection with HSV-2 than HSV-1.</a:t>
            </a:r>
          </a:p>
          <a:p>
            <a:pPr rtl="0">
              <a:buNone/>
            </a:pPr>
            <a:r>
              <a:rPr lang="en-US" sz="2000" dirty="0"/>
              <a:t>Primary genital herpes infection occurs when the </a:t>
            </a:r>
            <a:r>
              <a:rPr lang="en-US" sz="2000" dirty="0" smtClean="0"/>
              <a:t>infected  </a:t>
            </a:r>
            <a:r>
              <a:rPr lang="en-US" sz="2000" dirty="0"/>
              <a:t>person </a:t>
            </a:r>
            <a:r>
              <a:rPr lang="en-US" sz="2000" dirty="0" smtClean="0"/>
              <a:t>                has </a:t>
            </a:r>
            <a:r>
              <a:rPr lang="en-US" sz="2000" dirty="0"/>
              <a:t>no HSV-2 or HSV-1 antibodies.</a:t>
            </a:r>
          </a:p>
          <a:p>
            <a:pPr rtl="0"/>
            <a:endParaRPr lang="ar-IQ" sz="20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14" y="5186363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2619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8372" y="866807"/>
            <a:ext cx="8401080" cy="607223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i="1" u="sng" dirty="0" smtClean="0"/>
              <a:t>Clinical presentation </a:t>
            </a:r>
          </a:p>
          <a:p>
            <a:pPr algn="l" rtl="0">
              <a:buNone/>
            </a:pPr>
            <a:r>
              <a:rPr lang="en-US" sz="2200" dirty="0" smtClean="0"/>
              <a:t>multiple, bilateral, and painful </a:t>
            </a:r>
            <a:r>
              <a:rPr lang="en-US" sz="2200" dirty="0" err="1" smtClean="0"/>
              <a:t>anogenital</a:t>
            </a:r>
            <a:r>
              <a:rPr lang="en-US" sz="2200" dirty="0" smtClean="0"/>
              <a:t> vesicles </a:t>
            </a:r>
          </a:p>
          <a:p>
            <a:pPr algn="l" rtl="0">
              <a:buNone/>
            </a:pPr>
            <a:r>
              <a:rPr lang="en-US" sz="2200" dirty="0" smtClean="0"/>
              <a:t>or ulcers with an </a:t>
            </a:r>
            <a:r>
              <a:rPr lang="en-US" sz="2200" dirty="0" err="1" smtClean="0"/>
              <a:t>erythematous</a:t>
            </a:r>
            <a:r>
              <a:rPr lang="en-US" sz="2200" dirty="0" smtClean="0"/>
              <a:t> base, </a:t>
            </a:r>
          </a:p>
          <a:p>
            <a:pPr algn="l" rtl="0">
              <a:buNone/>
            </a:pPr>
            <a:r>
              <a:rPr lang="en-US" sz="2200" dirty="0" smtClean="0"/>
              <a:t>Retention of urine. </a:t>
            </a:r>
          </a:p>
          <a:p>
            <a:pPr algn="l" rtl="0">
              <a:buNone/>
            </a:pPr>
            <a:r>
              <a:rPr lang="en-US" sz="2200" dirty="0" smtClean="0"/>
              <a:t>Systemic </a:t>
            </a:r>
            <a:r>
              <a:rPr lang="en-US" sz="2200" dirty="0"/>
              <a:t>symptoms may </a:t>
            </a:r>
            <a:r>
              <a:rPr lang="en-US" sz="2200" dirty="0" smtClean="0"/>
              <a:t>also be </a:t>
            </a:r>
            <a:r>
              <a:rPr lang="en-US" sz="2200" dirty="0"/>
              <a:t>present, </a:t>
            </a: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such </a:t>
            </a:r>
            <a:r>
              <a:rPr lang="en-US" sz="2200" dirty="0"/>
              <a:t>as fever, </a:t>
            </a:r>
            <a:r>
              <a:rPr lang="en-US" sz="2200" dirty="0" err="1" smtClean="0"/>
              <a:t>headache,malaise</a:t>
            </a:r>
            <a:r>
              <a:rPr lang="en-US" sz="2200" dirty="0"/>
              <a:t>, and </a:t>
            </a:r>
            <a:r>
              <a:rPr lang="en-US" sz="2200" dirty="0" err="1"/>
              <a:t>lymphadenopathy</a:t>
            </a:r>
            <a:r>
              <a:rPr lang="en-US" sz="2200" dirty="0"/>
              <a:t>.</a:t>
            </a:r>
          </a:p>
          <a:p>
            <a:pPr algn="l" rtl="0">
              <a:buNone/>
            </a:pPr>
            <a:r>
              <a:rPr lang="en-US" sz="2200" dirty="0"/>
              <a:t>Acute cervicitis may be present. </a:t>
            </a:r>
            <a:endParaRPr lang="en-US" sz="2200" dirty="0" smtClean="0"/>
          </a:p>
          <a:p>
            <a:pPr algn="l" rtl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lesions heal without </a:t>
            </a:r>
            <a:r>
              <a:rPr lang="en-US" sz="2200" dirty="0" smtClean="0"/>
              <a:t>scarring</a:t>
            </a:r>
          </a:p>
          <a:p>
            <a:pPr algn="l" rtl="0">
              <a:buNone/>
            </a:pPr>
            <a:r>
              <a:rPr lang="en-US" sz="2200" dirty="0" smtClean="0"/>
              <a:t> </a:t>
            </a:r>
            <a:r>
              <a:rPr lang="en-US" sz="2200" dirty="0"/>
              <a:t>in 14 to 21 days.</a:t>
            </a:r>
          </a:p>
          <a:p>
            <a:pPr algn="l" rtl="0">
              <a:buNone/>
            </a:pPr>
            <a:r>
              <a:rPr lang="en-US" u="sng" dirty="0"/>
              <a:t>Recurrent genital herpes infection </a:t>
            </a:r>
            <a:endParaRPr lang="en-US" u="sng" dirty="0" smtClean="0"/>
          </a:p>
          <a:p>
            <a:pPr algn="l" rtl="0">
              <a:buNone/>
            </a:pPr>
            <a:r>
              <a:rPr lang="en-US" sz="2000" dirty="0" smtClean="0"/>
              <a:t>Occurs </a:t>
            </a:r>
            <a:r>
              <a:rPr lang="en-US" sz="2000" dirty="0"/>
              <a:t>when the infected person has HSV antibodies to the </a:t>
            </a:r>
            <a:r>
              <a:rPr lang="en-US" sz="2000" dirty="0" smtClean="0"/>
              <a:t>same           </a:t>
            </a:r>
            <a:r>
              <a:rPr lang="en-US" sz="2000" dirty="0"/>
              <a:t>serotype.</a:t>
            </a:r>
          </a:p>
          <a:p>
            <a:pPr algn="l" rtl="0">
              <a:buNone/>
            </a:pPr>
            <a:r>
              <a:rPr lang="en-US" sz="2000" dirty="0"/>
              <a:t>The lesions are fewer, unilateral, and less painful. </a:t>
            </a:r>
            <a:endParaRPr lang="en-US" sz="2000" dirty="0" smtClean="0"/>
          </a:p>
          <a:p>
            <a:pPr algn="l" rtl="0">
              <a:buNone/>
            </a:pPr>
            <a:r>
              <a:rPr lang="en-US" sz="2000" dirty="0" smtClean="0"/>
              <a:t>Systemic </a:t>
            </a:r>
            <a:r>
              <a:rPr lang="en-US" sz="2000" dirty="0"/>
              <a:t>symptoms and </a:t>
            </a:r>
            <a:r>
              <a:rPr lang="en-US" sz="2000" dirty="0" err="1"/>
              <a:t>lymphadenopathy</a:t>
            </a:r>
            <a:r>
              <a:rPr lang="en-US" sz="2000" dirty="0"/>
              <a:t> are rare.</a:t>
            </a:r>
          </a:p>
          <a:p>
            <a:pPr algn="l" rtl="0">
              <a:buNone/>
            </a:pPr>
            <a:endParaRPr lang="ar-IQ" u="sng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3856" y="1085077"/>
            <a:ext cx="2214546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19913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8372" y="990600"/>
            <a:ext cx="8229600" cy="5554683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u="sng" dirty="0" smtClean="0"/>
              <a:t>Diagnosis</a:t>
            </a:r>
          </a:p>
          <a:p>
            <a:pPr lvl="0" algn="just" rtl="0"/>
            <a:r>
              <a:rPr lang="en-US" sz="2400" dirty="0">
                <a:solidFill>
                  <a:srgbClr val="990099"/>
                </a:solidFill>
              </a:rPr>
              <a:t>viral culture </a:t>
            </a:r>
            <a:r>
              <a:rPr lang="en-US" sz="2400" dirty="0"/>
              <a:t>that requires live cells from a lesion, which is expensive, time-consuming, and </a:t>
            </a:r>
            <a:r>
              <a:rPr lang="en-US" sz="2400" dirty="0" smtClean="0"/>
              <a:t>has </a:t>
            </a:r>
            <a:r>
              <a:rPr lang="en-US" sz="2400" dirty="0"/>
              <a:t>relatively low sensitivity</a:t>
            </a:r>
          </a:p>
          <a:p>
            <a:pPr algn="just" rtl="0"/>
            <a:r>
              <a:rPr lang="en-US" sz="2400" dirty="0">
                <a:solidFill>
                  <a:srgbClr val="990099"/>
                </a:solidFill>
              </a:rPr>
              <a:t>PCR</a:t>
            </a:r>
            <a:r>
              <a:rPr lang="en-US" sz="2400" dirty="0"/>
              <a:t>, which is expensive and very accurate, is very useful for testing cerebrospinal fluid, but is not used routinely on genital </a:t>
            </a:r>
            <a:r>
              <a:rPr lang="en-US" sz="2400" dirty="0" smtClean="0"/>
              <a:t>lesions </a:t>
            </a:r>
          </a:p>
          <a:p>
            <a:pPr algn="just" rtl="0"/>
            <a:r>
              <a:rPr lang="en-US" sz="2400" dirty="0" smtClean="0"/>
              <a:t> </a:t>
            </a:r>
            <a:r>
              <a:rPr lang="en-US" sz="2400" dirty="0"/>
              <a:t>type-specific </a:t>
            </a:r>
            <a:r>
              <a:rPr lang="en-US" sz="2400" dirty="0">
                <a:solidFill>
                  <a:srgbClr val="990099"/>
                </a:solidFill>
              </a:rPr>
              <a:t>serologic tests </a:t>
            </a:r>
            <a:r>
              <a:rPr lang="en-US" sz="2400" dirty="0"/>
              <a:t>for HSV-1 and HSV-2 antibodies. These are highly sensitive and specific tests that can identify infected individuals who are asymptomatic</a:t>
            </a:r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2447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Risk Factors   ????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 txBox="1"/>
          <p:nvPr/>
        </p:nvSpPr>
        <p:spPr>
          <a:xfrm>
            <a:off x="838200" y="71119"/>
            <a:ext cx="19504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6179214" y="22351"/>
            <a:ext cx="2147886" cy="72904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1086" y="928646"/>
            <a:ext cx="8715436" cy="5929354"/>
          </a:xfrm>
        </p:spPr>
        <p:txBody>
          <a:bodyPr>
            <a:normAutofit fontScale="85000" lnSpcReduction="20000"/>
          </a:bodyPr>
          <a:lstStyle/>
          <a:p>
            <a:pPr rtl="0">
              <a:buNone/>
            </a:pPr>
            <a:r>
              <a:rPr lang="en-US" u="sng" dirty="0" smtClean="0"/>
              <a:t>Treatment</a:t>
            </a:r>
          </a:p>
          <a:p>
            <a:pPr rtl="0">
              <a:buNone/>
            </a:pPr>
            <a:r>
              <a:rPr lang="en-US" u="sng" dirty="0">
                <a:solidFill>
                  <a:srgbClr val="990099"/>
                </a:solidFill>
              </a:rPr>
              <a:t>The goals of treatment </a:t>
            </a:r>
            <a:endParaRPr lang="en-US" u="sng" dirty="0" smtClean="0">
              <a:solidFill>
                <a:srgbClr val="990099"/>
              </a:solidFill>
            </a:endParaRPr>
          </a:p>
          <a:p>
            <a:pPr rtl="0">
              <a:buFont typeface="Wingdings" pitchFamily="2" charset="2"/>
              <a:buChar char="q"/>
            </a:pPr>
            <a:r>
              <a:rPr lang="en-US" dirty="0"/>
              <a:t>symptom relief </a:t>
            </a:r>
            <a:r>
              <a:rPr lang="en-US" dirty="0" smtClean="0"/>
              <a:t>Analgesics and </a:t>
            </a:r>
            <a:r>
              <a:rPr lang="en-US" dirty="0"/>
              <a:t>local </a:t>
            </a:r>
            <a:r>
              <a:rPr lang="en-US" dirty="0" err="1" smtClean="0"/>
              <a:t>anaesthetic</a:t>
            </a:r>
            <a:r>
              <a:rPr lang="en-US" dirty="0" smtClean="0"/>
              <a:t> gels , relief of acute urine retention by urinary catheterization</a:t>
            </a:r>
          </a:p>
          <a:p>
            <a:pPr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acceleration of lesion </a:t>
            </a:r>
            <a:r>
              <a:rPr lang="en-US" dirty="0" smtClean="0"/>
              <a:t>healing</a:t>
            </a:r>
          </a:p>
          <a:p>
            <a:pPr rtl="0">
              <a:buFont typeface="Wingdings" pitchFamily="2" charset="2"/>
              <a:buChar char="q"/>
            </a:pPr>
            <a:r>
              <a:rPr lang="en-US" dirty="0" smtClean="0"/>
              <a:t>decrease </a:t>
            </a:r>
            <a:r>
              <a:rPr lang="en-US" dirty="0"/>
              <a:t>in frequency of recurrences</a:t>
            </a:r>
            <a:r>
              <a:rPr lang="en-US" dirty="0" smtClean="0"/>
              <a:t>.</a:t>
            </a:r>
          </a:p>
          <a:p>
            <a:pPr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Education and supportive counseling </a:t>
            </a:r>
            <a:endParaRPr lang="en-US" dirty="0" smtClean="0"/>
          </a:p>
          <a:p>
            <a:pPr rtl="0"/>
            <a:r>
              <a:rPr lang="en-US" dirty="0"/>
              <a:t>antiviral agents (acyclovir, </a:t>
            </a:r>
            <a:r>
              <a:rPr lang="en-US" dirty="0" err="1"/>
              <a:t>famciclovir</a:t>
            </a:r>
            <a:r>
              <a:rPr lang="en-US" dirty="0"/>
              <a:t>, and </a:t>
            </a:r>
            <a:r>
              <a:rPr lang="en-US" dirty="0" err="1"/>
              <a:t>valacyclovir</a:t>
            </a:r>
            <a:r>
              <a:rPr lang="en-US" dirty="0"/>
              <a:t>) 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safe and effective for treating primary and episodic outbreaks and for providing suppressive therapy for patients with chronic disease. </a:t>
            </a:r>
            <a:endParaRPr lang="en-US" dirty="0" smtClean="0"/>
          </a:p>
          <a:p>
            <a:pPr rtl="0"/>
            <a:r>
              <a:rPr lang="en-US" dirty="0" smtClean="0"/>
              <a:t>No </a:t>
            </a:r>
            <a:r>
              <a:rPr lang="en-US" dirty="0"/>
              <a:t>treatment can </a:t>
            </a:r>
            <a:r>
              <a:rPr lang="en-US" dirty="0" smtClean="0"/>
              <a:t>eradicate the </a:t>
            </a:r>
            <a:r>
              <a:rPr lang="en-US" dirty="0" smtClean="0"/>
              <a:t>latent </a:t>
            </a:r>
            <a:r>
              <a:rPr lang="en-US" dirty="0"/>
              <a:t>virus </a:t>
            </a:r>
            <a:r>
              <a:rPr lang="en-US" dirty="0" smtClean="0"/>
              <a:t>from              </a:t>
            </a:r>
            <a:r>
              <a:rPr lang="en-US" dirty="0"/>
              <a:t>the dorsal ganglia of the spinal cord. </a:t>
            </a:r>
            <a:endParaRPr lang="en-US" dirty="0" smtClean="0"/>
          </a:p>
          <a:p>
            <a:pPr rtl="0"/>
            <a:r>
              <a:rPr lang="en-US" dirty="0" smtClean="0"/>
              <a:t>Work </a:t>
            </a:r>
            <a:r>
              <a:rPr lang="en-US" dirty="0"/>
              <a:t>is underway to develop an HSV vaccine.</a:t>
            </a:r>
          </a:p>
          <a:p>
            <a:pPr rtl="0">
              <a:buNone/>
            </a:pPr>
            <a:endParaRPr lang="en-US" dirty="0" smtClean="0"/>
          </a:p>
          <a:p>
            <a:pPr rtl="0">
              <a:buNone/>
            </a:pPr>
            <a:endParaRPr lang="ar-IQ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54279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0288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990099"/>
                </a:solidFill>
                <a:latin typeface="Arial Rounded MT Bold" pitchFamily="34" charset="0"/>
              </a:rPr>
              <a:t>HUMAN </a:t>
            </a:r>
            <a:r>
              <a:rPr lang="en-US" sz="3100" b="1" dirty="0" smtClean="0">
                <a:solidFill>
                  <a:srgbClr val="990099"/>
                </a:solidFill>
                <a:latin typeface="Arial Rounded MT Bold" pitchFamily="34" charset="0"/>
              </a:rPr>
              <a:t>PAPILLOMA VIRUs </a:t>
            </a:r>
            <a:r>
              <a:rPr lang="en-US" sz="3100" b="1" dirty="0">
                <a:solidFill>
                  <a:srgbClr val="990099"/>
                </a:solidFill>
                <a:latin typeface="Arial Rounded MT Bold" pitchFamily="34" charset="0"/>
              </a:rPr>
              <a:t>(HPV)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2351" y="831565"/>
            <a:ext cx="8401080" cy="6072230"/>
          </a:xfrm>
        </p:spPr>
        <p:txBody>
          <a:bodyPr>
            <a:normAutofit fontScale="85000" lnSpcReduction="10000"/>
          </a:bodyPr>
          <a:lstStyle/>
          <a:p>
            <a:pPr rtl="0">
              <a:buNone/>
            </a:pPr>
            <a:r>
              <a:rPr lang="en-US" sz="4200" b="1" dirty="0" smtClean="0"/>
              <a:t>Microbiology</a:t>
            </a:r>
          </a:p>
          <a:p>
            <a:pPr>
              <a:buNone/>
            </a:pPr>
            <a:r>
              <a:rPr lang="en-US" dirty="0"/>
              <a:t>Genital HPV is a common viral STI</a:t>
            </a:r>
            <a:r>
              <a:rPr lang="en-US" b="1" dirty="0"/>
              <a:t>, </a:t>
            </a:r>
            <a:r>
              <a:rPr lang="en-US" dirty="0"/>
              <a:t>There are about 200 HPV subtypes, HPV 6 and </a:t>
            </a:r>
            <a:r>
              <a:rPr lang="en-US" dirty="0" smtClean="0"/>
              <a:t>11 are </a:t>
            </a:r>
            <a:r>
              <a:rPr lang="en-US" dirty="0"/>
              <a:t>associated with genital warts,  HPV 16 and 18 linked to cervical cancer. 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Clinical presentation</a:t>
            </a:r>
          </a:p>
          <a:p>
            <a:pPr rtl="0">
              <a:buNone/>
            </a:pPr>
            <a:r>
              <a:rPr lang="en-US" u="sng" dirty="0" smtClean="0"/>
              <a:t>latent </a:t>
            </a:r>
            <a:r>
              <a:rPr lang="en-US" u="sng" dirty="0"/>
              <a:t>infections </a:t>
            </a:r>
            <a:r>
              <a:rPr lang="en-US" u="sng" dirty="0" smtClean="0"/>
              <a:t>(Most </a:t>
            </a:r>
            <a:r>
              <a:rPr lang="en-US" dirty="0" smtClean="0"/>
              <a:t>HPV cases )with </a:t>
            </a:r>
            <a:r>
              <a:rPr lang="en-US" u="sng" dirty="0"/>
              <a:t>no visible lesions </a:t>
            </a:r>
            <a:r>
              <a:rPr lang="en-US" dirty="0"/>
              <a:t>and are only diagnosed by </a:t>
            </a:r>
            <a:r>
              <a:rPr lang="en-US" sz="2800" b="1" u="sng" dirty="0">
                <a:solidFill>
                  <a:srgbClr val="990099"/>
                </a:solidFill>
              </a:rPr>
              <a:t>DNA </a:t>
            </a:r>
            <a:r>
              <a:rPr lang="en-US" sz="2800" b="1" u="sng" dirty="0" smtClean="0">
                <a:solidFill>
                  <a:srgbClr val="990099"/>
                </a:solidFill>
              </a:rPr>
              <a:t>hybridization testing </a:t>
            </a:r>
            <a:r>
              <a:rPr lang="en-US" dirty="0"/>
              <a:t>performed in the evaluation of an abnormal Pap smear. </a:t>
            </a:r>
            <a:endParaRPr lang="en-US" dirty="0" smtClean="0"/>
          </a:p>
          <a:p>
            <a:pPr rtl="0">
              <a:buNone/>
            </a:pPr>
            <a:r>
              <a:rPr lang="en-US" u="sng" dirty="0" smtClean="0"/>
              <a:t>Subclinical </a:t>
            </a:r>
            <a:r>
              <a:rPr lang="en-US" u="sng" dirty="0"/>
              <a:t>infections </a:t>
            </a:r>
            <a:r>
              <a:rPr lang="en-US" dirty="0"/>
              <a:t>have lesions that are only visible during </a:t>
            </a:r>
            <a:r>
              <a:rPr lang="en-US" dirty="0" err="1"/>
              <a:t>colposcopy</a:t>
            </a:r>
            <a:r>
              <a:rPr lang="en-US" dirty="0"/>
              <a:t>. </a:t>
            </a:r>
            <a:endParaRPr lang="en-US" dirty="0" smtClean="0"/>
          </a:p>
          <a:p>
            <a:pPr rtl="0">
              <a:buNone/>
            </a:pPr>
            <a:r>
              <a:rPr lang="en-US" dirty="0" smtClean="0"/>
              <a:t>Clinical </a:t>
            </a:r>
            <a:r>
              <a:rPr lang="en-US" dirty="0"/>
              <a:t>infections are characterized by readily </a:t>
            </a:r>
            <a:r>
              <a:rPr lang="en-US" dirty="0" smtClean="0"/>
              <a:t>visible “warty</a:t>
            </a:r>
            <a:r>
              <a:rPr lang="en-US" dirty="0"/>
              <a:t>” growths called </a:t>
            </a:r>
            <a:r>
              <a:rPr lang="en-US" i="1" dirty="0" err="1">
                <a:solidFill>
                  <a:srgbClr val="990099"/>
                </a:solidFill>
              </a:rPr>
              <a:t>condylomata</a:t>
            </a:r>
            <a:r>
              <a:rPr lang="en-US" i="1" dirty="0">
                <a:solidFill>
                  <a:srgbClr val="990099"/>
                </a:solidFill>
              </a:rPr>
              <a:t> </a:t>
            </a:r>
            <a:r>
              <a:rPr lang="en-US" i="1" dirty="0" smtClean="0">
                <a:solidFill>
                  <a:srgbClr val="990099"/>
                </a:solidFill>
              </a:rPr>
              <a:t>acuminate</a:t>
            </a:r>
          </a:p>
          <a:p>
            <a:pPr rtl="0">
              <a:buNone/>
            </a:pPr>
            <a:r>
              <a:rPr lang="en-US" i="1" dirty="0" smtClean="0">
                <a:solidFill>
                  <a:srgbClr val="990099"/>
                </a:solidFill>
              </a:rPr>
              <a:t> </a:t>
            </a:r>
            <a:r>
              <a:rPr lang="en-US" dirty="0"/>
              <a:t>on the vulva, vagina, cervix, urethra, and </a:t>
            </a:r>
            <a:r>
              <a:rPr lang="en-US" dirty="0" smtClean="0"/>
              <a:t>perianal</a:t>
            </a:r>
          </a:p>
          <a:p>
            <a:pPr rtl="0">
              <a:buNone/>
            </a:pPr>
            <a:r>
              <a:rPr lang="en-US" dirty="0" smtClean="0"/>
              <a:t> </a:t>
            </a:r>
            <a:r>
              <a:rPr lang="en-US" dirty="0"/>
              <a:t>area.</a:t>
            </a:r>
          </a:p>
          <a:p>
            <a:pPr rtl="0">
              <a:buNone/>
            </a:pPr>
            <a:endParaRPr lang="en-US" u="sng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ar-IQ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1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084"/>
            <a:ext cx="8329642" cy="585791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/>
              <a:t>Transmission of HPV </a:t>
            </a:r>
            <a:r>
              <a:rPr lang="en-US" sz="2800" u="sng" dirty="0"/>
              <a:t>can occur </a:t>
            </a:r>
            <a:r>
              <a:rPr lang="en-US" sz="2800" dirty="0"/>
              <a:t>even when there are no visible lesions</a:t>
            </a:r>
            <a:r>
              <a:rPr lang="en-US" sz="2800" dirty="0" smtClean="0"/>
              <a:t>.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  <a:r>
              <a:rPr lang="en-US" sz="2800" dirty="0"/>
              <a:t>Regular condom use may provide </a:t>
            </a:r>
            <a:r>
              <a:rPr lang="en-US" sz="2800" u="sng" dirty="0"/>
              <a:t>some degree </a:t>
            </a:r>
            <a:r>
              <a:rPr lang="en-US" sz="2800" dirty="0"/>
              <a:t>of protection. During pregnancy, </a:t>
            </a:r>
            <a:r>
              <a:rPr lang="en-US" sz="2800" dirty="0" err="1"/>
              <a:t>condylomata</a:t>
            </a:r>
            <a:r>
              <a:rPr lang="en-US" sz="2800" dirty="0"/>
              <a:t> </a:t>
            </a:r>
            <a:r>
              <a:rPr lang="en-US" sz="2800" u="sng" dirty="0"/>
              <a:t>may increase </a:t>
            </a:r>
            <a:r>
              <a:rPr lang="en-US" sz="2800" dirty="0"/>
              <a:t>in number and size, but </a:t>
            </a:r>
            <a:r>
              <a:rPr lang="en-US" sz="2800" dirty="0" smtClean="0"/>
              <a:t>transmission </a:t>
            </a:r>
            <a:r>
              <a:rPr lang="en-US" sz="2800" dirty="0"/>
              <a:t>from mother to infant is </a:t>
            </a:r>
            <a:r>
              <a:rPr lang="en-US" sz="2800" u="sng" dirty="0"/>
              <a:t>rare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 rtl="0">
              <a:buNone/>
            </a:pPr>
            <a:r>
              <a:rPr lang="en-US" sz="3600" b="1" dirty="0" smtClean="0"/>
              <a:t>Treatment</a:t>
            </a:r>
          </a:p>
          <a:p>
            <a:pPr algn="l" rtl="0">
              <a:buNone/>
            </a:pPr>
            <a:r>
              <a:rPr lang="en-US" sz="2800" b="1" u="sng" dirty="0" smtClean="0"/>
              <a:t>Goals of treatment 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  <a:r>
              <a:rPr lang="en-US" sz="2800" dirty="0"/>
              <a:t>to relieve symptoms (pain and bleeding) </a:t>
            </a:r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dirty="0" smtClean="0"/>
              <a:t>ameliorate  psychological </a:t>
            </a:r>
            <a:r>
              <a:rPr lang="en-US" sz="2800" dirty="0"/>
              <a:t>and cosmetic </a:t>
            </a:r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concerns </a:t>
            </a:r>
            <a:r>
              <a:rPr lang="en-US" sz="2800" dirty="0"/>
              <a:t>of the patient</a:t>
            </a:r>
            <a:r>
              <a:rPr lang="en-US" sz="2800" dirty="0" smtClean="0"/>
              <a:t>.</a:t>
            </a:r>
          </a:p>
          <a:p>
            <a:pPr algn="l" rtl="0">
              <a:buNone/>
            </a:pPr>
            <a:endParaRPr lang="en-US" u="sng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90223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914400"/>
            <a:ext cx="8643998" cy="64294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dirty="0"/>
              <a:t>Multiple therapeutic modalities are available, and all </a:t>
            </a:r>
            <a:r>
              <a:rPr lang="en-US" sz="2000" dirty="0" smtClean="0"/>
              <a:t>are comparable</a:t>
            </a:r>
          </a:p>
          <a:p>
            <a:pPr algn="l" rtl="0">
              <a:buNone/>
            </a:pPr>
            <a:r>
              <a:rPr lang="en-US" sz="2000" u="sng" dirty="0" smtClean="0">
                <a:solidFill>
                  <a:srgbClr val="990099"/>
                </a:solidFill>
              </a:rPr>
              <a:t>Provider-applied topical therapies </a:t>
            </a:r>
            <a:r>
              <a:rPr lang="en-US" sz="2000" dirty="0" smtClean="0"/>
              <a:t>include </a:t>
            </a:r>
          </a:p>
          <a:p>
            <a:pPr marL="514350" indent="-514350" algn="l" rtl="0">
              <a:buAutoNum type="arabicParenBoth"/>
            </a:pPr>
            <a:r>
              <a:rPr lang="en-US" sz="2000" dirty="0" err="1" smtClean="0"/>
              <a:t>podophyllin</a:t>
            </a:r>
            <a:r>
              <a:rPr lang="en-US" sz="2000" dirty="0" smtClean="0"/>
              <a:t> </a:t>
            </a:r>
            <a:r>
              <a:rPr lang="en-US" sz="2000" dirty="0"/>
              <a:t>resin 10% to 25% in tincture of </a:t>
            </a:r>
            <a:r>
              <a:rPr lang="en-US" sz="2000" dirty="0" err="1"/>
              <a:t>benzoin</a:t>
            </a:r>
            <a:r>
              <a:rPr lang="en-US" sz="2000" dirty="0"/>
              <a:t> </a:t>
            </a:r>
            <a:endParaRPr lang="en-US" sz="2000" dirty="0" smtClean="0"/>
          </a:p>
          <a:p>
            <a:pPr marL="514350" indent="-514350" algn="l" rtl="0">
              <a:buAutoNum type="arabicParenBoth"/>
            </a:pPr>
            <a:r>
              <a:rPr lang="en-US" sz="2000" dirty="0" smtClean="0"/>
              <a:t> </a:t>
            </a:r>
            <a:r>
              <a:rPr lang="en-US" sz="2000" dirty="0" err="1"/>
              <a:t>trichloroacetic</a:t>
            </a:r>
            <a:r>
              <a:rPr lang="en-US" sz="2000" dirty="0"/>
              <a:t> acid (TCA) or </a:t>
            </a:r>
            <a:r>
              <a:rPr lang="en-US" sz="2000" dirty="0" err="1"/>
              <a:t>bichloracetic</a:t>
            </a:r>
            <a:r>
              <a:rPr lang="en-US" sz="2000" dirty="0"/>
              <a:t> acid (BCA) 80% to 90%. </a:t>
            </a:r>
            <a:endParaRPr lang="en-US" sz="2000" dirty="0" smtClean="0"/>
          </a:p>
          <a:p>
            <a:pPr marL="514350" indent="-514350" algn="l" rtl="0">
              <a:buNone/>
            </a:pPr>
            <a:r>
              <a:rPr lang="en-US" sz="2000" u="sng" dirty="0" smtClean="0">
                <a:solidFill>
                  <a:srgbClr val="990099"/>
                </a:solidFill>
              </a:rPr>
              <a:t>Patient-applied topical therapies </a:t>
            </a:r>
            <a:r>
              <a:rPr lang="en-US" sz="2000" dirty="0" smtClean="0"/>
              <a:t>include</a:t>
            </a:r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(1) </a:t>
            </a:r>
            <a:r>
              <a:rPr lang="en-US" sz="2000" dirty="0" err="1"/>
              <a:t>podofilox</a:t>
            </a:r>
            <a:r>
              <a:rPr lang="en-US" sz="2000" dirty="0"/>
              <a:t> 0.5% solution or gel </a:t>
            </a:r>
            <a:endParaRPr lang="en-US" sz="2000" dirty="0" smtClean="0"/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(2) </a:t>
            </a:r>
            <a:r>
              <a:rPr lang="en-US" sz="2000" dirty="0" err="1"/>
              <a:t>imiquimod</a:t>
            </a:r>
            <a:r>
              <a:rPr lang="en-US" sz="2000" dirty="0"/>
              <a:t> 5% cream</a:t>
            </a:r>
            <a:r>
              <a:rPr lang="en-US" sz="2000" dirty="0" smtClean="0"/>
              <a:t>.</a:t>
            </a:r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u="sng" dirty="0">
                <a:solidFill>
                  <a:srgbClr val="990099"/>
                </a:solidFill>
              </a:rPr>
              <a:t>Surgical therapies </a:t>
            </a:r>
            <a:r>
              <a:rPr lang="en-US" sz="2000" dirty="0" smtClean="0"/>
              <a:t>include</a:t>
            </a:r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(1) </a:t>
            </a:r>
            <a:r>
              <a:rPr lang="en-US" sz="2000" dirty="0" err="1" smtClean="0"/>
              <a:t>cryotherapy</a:t>
            </a:r>
            <a:endParaRPr lang="en-US" sz="2000" dirty="0" smtClean="0"/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(2) surgical </a:t>
            </a:r>
            <a:r>
              <a:rPr lang="en-US" sz="2000" dirty="0" smtClean="0"/>
              <a:t>excision</a:t>
            </a:r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(3) </a:t>
            </a:r>
            <a:r>
              <a:rPr lang="en-US" sz="2000" dirty="0" err="1" smtClean="0"/>
              <a:t>electrocautery</a:t>
            </a:r>
            <a:endParaRPr lang="en-US" sz="2000" dirty="0" smtClean="0"/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(4) laser </a:t>
            </a:r>
            <a:r>
              <a:rPr lang="en-US" sz="2000" dirty="0" smtClean="0"/>
              <a:t>vaporization</a:t>
            </a:r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/>
              <a:t>(5) </a:t>
            </a:r>
            <a:r>
              <a:rPr lang="en-US" sz="2000" dirty="0" err="1"/>
              <a:t>intralesional</a:t>
            </a:r>
            <a:r>
              <a:rPr lang="en-US" sz="2000" dirty="0"/>
              <a:t> interferon. </a:t>
            </a:r>
            <a:r>
              <a:rPr lang="en-US" sz="2000" dirty="0" smtClean="0"/>
              <a:t> </a:t>
            </a:r>
          </a:p>
          <a:p>
            <a:pPr marL="514350" indent="-514350" algn="l" rtl="0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Podophyllin</a:t>
            </a:r>
            <a:r>
              <a:rPr lang="en-US" sz="2000" dirty="0"/>
              <a:t>, </a:t>
            </a:r>
            <a:r>
              <a:rPr lang="en-US" sz="2000" dirty="0" err="1"/>
              <a:t>podofilox</a:t>
            </a:r>
            <a:r>
              <a:rPr lang="en-US" sz="2000" dirty="0"/>
              <a:t>, </a:t>
            </a:r>
            <a:r>
              <a:rPr lang="en-US" sz="2000" dirty="0" smtClean="0"/>
              <a:t>and </a:t>
            </a:r>
            <a:r>
              <a:rPr lang="en-US" sz="2000" dirty="0" err="1"/>
              <a:t>imiquimod</a:t>
            </a:r>
            <a:r>
              <a:rPr lang="en-US" sz="2000" dirty="0"/>
              <a:t> </a:t>
            </a:r>
            <a:endParaRPr lang="en-US" sz="2000" dirty="0" smtClean="0"/>
          </a:p>
          <a:p>
            <a:pPr marL="514350" indent="-514350" algn="l" rtl="0">
              <a:buNone/>
            </a:pPr>
            <a:r>
              <a:rPr lang="en-US" sz="2000" dirty="0" smtClean="0"/>
              <a:t>should </a:t>
            </a:r>
            <a:r>
              <a:rPr lang="en-US" sz="2000" dirty="0"/>
              <a:t>not be used during pregnancy.</a:t>
            </a:r>
          </a:p>
          <a:p>
            <a:pPr marL="514350" indent="-514350" algn="l" rtl="0">
              <a:buNone/>
            </a:pPr>
            <a:endParaRPr lang="en-US" sz="2000" dirty="0" smtClean="0"/>
          </a:p>
          <a:p>
            <a:pPr marL="514350" indent="-514350" algn="l" rtl="0">
              <a:buNone/>
            </a:pPr>
            <a:endParaRPr lang="ar-IQ" sz="2000" dirty="0"/>
          </a:p>
        </p:txBody>
      </p:sp>
      <p:pic>
        <p:nvPicPr>
          <p:cNvPr id="1026" name="Picture 2" descr="C:\Users\Admin\Pictures\osces pic\genital-warts-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984" y="2514599"/>
            <a:ext cx="3194017" cy="4343881"/>
          </a:xfrm>
          <a:prstGeom prst="rect">
            <a:avLst/>
          </a:prstGeom>
          <a:noFill/>
        </p:spPr>
      </p:pic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52568707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2351" y="884818"/>
            <a:ext cx="8401080" cy="6000792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/>
              <a:t>An HPV-like particle </a:t>
            </a:r>
            <a:r>
              <a:rPr lang="en-US" u="sng" dirty="0" smtClean="0">
                <a:solidFill>
                  <a:srgbClr val="990099"/>
                </a:solidFill>
              </a:rPr>
              <a:t>vaccine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Gardasil</a:t>
            </a:r>
            <a:r>
              <a:rPr lang="en-US" dirty="0"/>
              <a:t>) is now </a:t>
            </a:r>
            <a:r>
              <a:rPr lang="en-US" dirty="0" smtClean="0"/>
              <a:t>available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that protects against four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HPV </a:t>
            </a:r>
            <a:r>
              <a:rPr lang="en-US" dirty="0"/>
              <a:t>serotypes (6, </a:t>
            </a:r>
            <a:r>
              <a:rPr lang="en-US" dirty="0" smtClean="0"/>
              <a:t>11, </a:t>
            </a:r>
            <a:r>
              <a:rPr lang="en-US" dirty="0"/>
              <a:t>16, </a:t>
            </a:r>
            <a:r>
              <a:rPr lang="en-US" dirty="0" smtClean="0"/>
              <a:t>and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18), which together </a:t>
            </a:r>
            <a:r>
              <a:rPr lang="en-US" dirty="0" smtClean="0"/>
              <a:t>are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responsible for 70% </a:t>
            </a:r>
            <a:r>
              <a:rPr lang="en-US" dirty="0" smtClean="0"/>
              <a:t>of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cervical cancers and 90</a:t>
            </a:r>
            <a:r>
              <a:rPr lang="en-US" dirty="0" smtClean="0"/>
              <a:t>%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of genital warts. This vaccine</a:t>
            </a:r>
          </a:p>
          <a:p>
            <a:pPr algn="l" rtl="0">
              <a:buNone/>
            </a:pPr>
            <a:r>
              <a:rPr lang="en-US" dirty="0" smtClean="0"/>
              <a:t>Was used </a:t>
            </a:r>
            <a:r>
              <a:rPr lang="en-US" dirty="0"/>
              <a:t>in females aged 9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to </a:t>
            </a:r>
            <a:r>
              <a:rPr lang="en-US" dirty="0"/>
              <a:t>26 years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Another vaccine </a:t>
            </a:r>
            <a:r>
              <a:rPr lang="en-US" dirty="0" smtClean="0"/>
              <a:t>against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HPV types 16 and </a:t>
            </a:r>
          </a:p>
          <a:p>
            <a:pPr algn="l" rtl="0">
              <a:buNone/>
            </a:pPr>
            <a:r>
              <a:rPr lang="en-US" dirty="0"/>
              <a:t>18 only (</a:t>
            </a:r>
            <a:r>
              <a:rPr lang="en-US" dirty="0" err="1"/>
              <a:t>Cervarix</a:t>
            </a:r>
            <a:r>
              <a:rPr lang="en-US" dirty="0"/>
              <a:t>)</a:t>
            </a:r>
            <a:r>
              <a:rPr lang="en-US" b="1" dirty="0"/>
              <a:t> .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2053" name="Picture 5" descr="C:\Users\Admin\Pictures\osces pic\gardasil-logo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643338" cy="2286017"/>
          </a:xfrm>
          <a:prstGeom prst="rect">
            <a:avLst/>
          </a:prstGeom>
          <a:noFill/>
        </p:spPr>
      </p:pic>
      <p:pic>
        <p:nvPicPr>
          <p:cNvPr id="2054" name="Picture 6" descr="C:\Users\Admin\Pictures\osces pic\gardasil.g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350" y="2643182"/>
            <a:ext cx="4062650" cy="2000264"/>
          </a:xfrm>
          <a:prstGeom prst="rect">
            <a:avLst/>
          </a:prstGeom>
          <a:noFill/>
        </p:spPr>
      </p:pic>
      <p:pic>
        <p:nvPicPr>
          <p:cNvPr id="2055" name="Picture 7" descr="C:\Users\Admin\Pictures\osces pic\Cervarix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5" y="4643446"/>
            <a:ext cx="4071935" cy="2214554"/>
          </a:xfrm>
          <a:prstGeom prst="rect">
            <a:avLst/>
          </a:prstGeom>
          <a:noFill/>
        </p:spPr>
      </p:pic>
      <p:sp>
        <p:nvSpPr>
          <p:cNvPr id="6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0206865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7331" y="990600"/>
            <a:ext cx="8229600" cy="654032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990099"/>
                </a:solidFill>
              </a:rPr>
              <a:t>Syphilis</a:t>
            </a:r>
            <a:r>
              <a:rPr lang="en-US" sz="2800" dirty="0"/>
              <a:t/>
            </a:r>
            <a:br>
              <a:rPr lang="en-US" sz="2800" dirty="0"/>
            </a:b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1591" y="1143000"/>
            <a:ext cx="8401080" cy="5929354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u="sng" dirty="0" smtClean="0"/>
              <a:t>Microbiology</a:t>
            </a:r>
          </a:p>
          <a:p>
            <a:pPr algn="l" rtl="0">
              <a:buNone/>
            </a:pPr>
            <a:r>
              <a:rPr lang="en-US" sz="2400" dirty="0"/>
              <a:t>Syphilis is caused by the spirochete bacterium, </a:t>
            </a:r>
            <a:r>
              <a:rPr lang="en-US" sz="2400" b="1" i="1" dirty="0" err="1"/>
              <a:t>Treponema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pallidum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algn="l" rtl="0">
              <a:buNone/>
            </a:pPr>
            <a:r>
              <a:rPr lang="en-US" sz="2400" b="1" u="sng" dirty="0"/>
              <a:t>Natural history of untreated </a:t>
            </a:r>
            <a:r>
              <a:rPr lang="en-US" sz="2400" b="1" u="sng" dirty="0" smtClean="0"/>
              <a:t>syphilis</a:t>
            </a:r>
          </a:p>
          <a:p>
            <a:pPr algn="l" rtl="0">
              <a:buNone/>
            </a:pPr>
            <a:r>
              <a:rPr lang="en-US" sz="2400" dirty="0"/>
              <a:t>It enters the body through </a:t>
            </a:r>
            <a:r>
              <a:rPr lang="en-US" sz="2400" dirty="0" smtClean="0"/>
              <a:t>breaks </a:t>
            </a:r>
            <a:r>
              <a:rPr lang="en-US" sz="2400" dirty="0"/>
              <a:t>in the skin of the external genitalia that occur during sexual intercourse.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Once </a:t>
            </a:r>
            <a:r>
              <a:rPr lang="en-US" sz="2400" dirty="0"/>
              <a:t>the spirochete has entered, the untreated disease progresses through </a:t>
            </a:r>
            <a:r>
              <a:rPr lang="en-US" sz="2400" b="1" dirty="0"/>
              <a:t>four consecutive stages: primary, secondary, latent and tertiary syphilis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Antibiotic </a:t>
            </a:r>
            <a:r>
              <a:rPr lang="en-US" sz="2400" dirty="0"/>
              <a:t>treatment at any stage </a:t>
            </a:r>
            <a:r>
              <a:rPr lang="en-US" sz="2400" dirty="0" smtClean="0"/>
              <a:t> </a:t>
            </a:r>
            <a:r>
              <a:rPr lang="en-US" sz="2400" dirty="0"/>
              <a:t>can prevent the late, life-threatening </a:t>
            </a:r>
            <a:r>
              <a:rPr lang="en-US" sz="2400" dirty="0" err="1"/>
              <a:t>sequelae</a:t>
            </a:r>
            <a:r>
              <a:rPr lang="en-US" sz="2400" dirty="0"/>
              <a:t> of the disease.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Syphilis </a:t>
            </a:r>
            <a:r>
              <a:rPr lang="en-US" sz="2400" dirty="0"/>
              <a:t>may also be transmitted from a woman to her </a:t>
            </a:r>
            <a:r>
              <a:rPr lang="en-US" sz="2400" dirty="0" smtClean="0"/>
              <a:t>              fetus </a:t>
            </a:r>
            <a:r>
              <a:rPr lang="en-US" sz="2400" dirty="0"/>
              <a:t>at any point during pregnancy, with serious consequences.</a:t>
            </a:r>
          </a:p>
          <a:p>
            <a:pPr algn="l" rtl="0">
              <a:buNone/>
            </a:pPr>
            <a:endParaRPr lang="en-US" sz="2400" u="sng" dirty="0"/>
          </a:p>
          <a:p>
            <a:pPr algn="l" rtl="0">
              <a:buNone/>
            </a:pPr>
            <a:endParaRPr lang="en-US" sz="2400" u="sng" dirty="0" smtClean="0"/>
          </a:p>
          <a:p>
            <a:pPr algn="l" rtl="0">
              <a:buNone/>
            </a:pPr>
            <a:endParaRPr lang="en-US" sz="2400" u="sng" dirty="0" smtClean="0"/>
          </a:p>
          <a:p>
            <a:pPr algn="l" rtl="0"/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50691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5164" y="1295400"/>
            <a:ext cx="8472518" cy="6000792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u="sng" dirty="0"/>
              <a:t>The primary lesion of syphilis</a:t>
            </a:r>
            <a:r>
              <a:rPr lang="en-US" dirty="0"/>
              <a:t>, the </a:t>
            </a:r>
            <a:r>
              <a:rPr lang="en-US" b="1" dirty="0"/>
              <a:t>chancre</a:t>
            </a:r>
            <a:r>
              <a:rPr lang="en-US" dirty="0"/>
              <a:t>, develops in </a:t>
            </a:r>
            <a:r>
              <a:rPr lang="en-US" dirty="0" smtClean="0"/>
              <a:t>locations </a:t>
            </a:r>
            <a:r>
              <a:rPr lang="en-US" dirty="0"/>
              <a:t>close to where </a:t>
            </a:r>
            <a:r>
              <a:rPr lang="en-US" i="1" dirty="0"/>
              <a:t>T. </a:t>
            </a:r>
            <a:r>
              <a:rPr lang="en-US" i="1" dirty="0" err="1"/>
              <a:t>pallidum</a:t>
            </a:r>
            <a:r>
              <a:rPr lang="en-US" i="1" dirty="0"/>
              <a:t> </a:t>
            </a:r>
            <a:r>
              <a:rPr lang="en-US" dirty="0"/>
              <a:t>typically enters the body: </a:t>
            </a:r>
            <a:r>
              <a:rPr lang="en-US" dirty="0" smtClean="0"/>
              <a:t>Chancre is a </a:t>
            </a:r>
            <a:r>
              <a:rPr lang="en-US" dirty="0"/>
              <a:t>painless, small </a:t>
            </a:r>
            <a:r>
              <a:rPr lang="en-US" dirty="0" smtClean="0"/>
              <a:t>papule </a:t>
            </a:r>
            <a:r>
              <a:rPr lang="en-US" dirty="0"/>
              <a:t>that persist for 1–2 months and heal spontaneously. </a:t>
            </a: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The </a:t>
            </a:r>
            <a:r>
              <a:rPr lang="en-US" u="sng" dirty="0"/>
              <a:t>secondary </a:t>
            </a:r>
            <a:r>
              <a:rPr lang="en-US" u="sng" dirty="0" smtClean="0"/>
              <a:t>syphilis </a:t>
            </a:r>
            <a:r>
              <a:rPr lang="en-US" dirty="0"/>
              <a:t>is a disseminated form. </a:t>
            </a:r>
            <a:endParaRPr lang="en-US" dirty="0" smtClean="0"/>
          </a:p>
          <a:p>
            <a:pPr algn="l" rtl="0">
              <a:buNone/>
            </a:pPr>
            <a:r>
              <a:rPr lang="en-US" dirty="0" err="1" smtClean="0"/>
              <a:t>Bloodborne</a:t>
            </a:r>
            <a:r>
              <a:rPr lang="en-US" dirty="0" smtClean="0"/>
              <a:t> </a:t>
            </a:r>
            <a:r>
              <a:rPr lang="en-US" dirty="0"/>
              <a:t>spirochetes populate the dermis throughout the body causing a widespread </a:t>
            </a:r>
            <a:r>
              <a:rPr lang="en-US" dirty="0" err="1"/>
              <a:t>papular</a:t>
            </a:r>
            <a:r>
              <a:rPr lang="en-US" dirty="0"/>
              <a:t> rash over the trunk and extremities. Because the disease is systemic, fever, </a:t>
            </a:r>
            <a:r>
              <a:rPr lang="en-US" dirty="0" err="1"/>
              <a:t>myalgias</a:t>
            </a:r>
            <a:r>
              <a:rPr lang="en-US" dirty="0"/>
              <a:t>, </a:t>
            </a:r>
            <a:r>
              <a:rPr lang="en-US" dirty="0" err="1"/>
              <a:t>lymphadenopathy</a:t>
            </a:r>
            <a:r>
              <a:rPr lang="en-US" dirty="0"/>
              <a:t>, sore throat and headache are common. Secondary syphilis can also be associated with immune complex deposition in the joints, kidneys and eyes, leading to arthritis, </a:t>
            </a:r>
            <a:r>
              <a:rPr lang="en-US" dirty="0" err="1"/>
              <a:t>glomerulonephritis</a:t>
            </a:r>
            <a:r>
              <a:rPr lang="en-US" dirty="0"/>
              <a:t>, </a:t>
            </a:r>
            <a:r>
              <a:rPr lang="en-US" dirty="0" err="1"/>
              <a:t>nephrotic</a:t>
            </a:r>
            <a:r>
              <a:rPr lang="en-US" dirty="0"/>
              <a:t> syndrome and </a:t>
            </a:r>
            <a:r>
              <a:rPr lang="en-US" dirty="0" err="1"/>
              <a:t>uveitis</a:t>
            </a:r>
            <a:r>
              <a:rPr lang="en-US" dirty="0"/>
              <a:t>. Untreated secondary syphilis resolves over 4–12 weeks, leaving the patient symptom free. </a:t>
            </a: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latent period</a:t>
            </a:r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subsequent months to years until the onset of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symptoms </a:t>
            </a:r>
            <a:r>
              <a:rPr lang="en-US" dirty="0"/>
              <a:t>of tertiary syphilis is known as the latent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period</a:t>
            </a:r>
            <a:r>
              <a:rPr lang="en-US" dirty="0"/>
              <a:t>.</a:t>
            </a:r>
          </a:p>
          <a:p>
            <a:pPr algn="l" rtl="0">
              <a:buNone/>
            </a:pPr>
            <a:endParaRPr lang="ar-IQ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0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143000"/>
            <a:ext cx="8715436" cy="64294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u="sng" dirty="0"/>
              <a:t>Tertiary syphilis </a:t>
            </a:r>
            <a:endParaRPr lang="en-US" sz="2400" u="sng" dirty="0" smtClean="0"/>
          </a:p>
          <a:p>
            <a:pPr algn="l" rtl="0">
              <a:buNone/>
            </a:pPr>
            <a:r>
              <a:rPr lang="en-US" sz="2400" dirty="0" smtClean="0"/>
              <a:t>usually </a:t>
            </a:r>
            <a:r>
              <a:rPr lang="en-US" sz="2400" dirty="0"/>
              <a:t>appears many years after the disseminated stage. Tertiary syphilis can involve multiple organs, including the cardiovascular and nervous systems.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u="sng" dirty="0" smtClean="0">
                <a:solidFill>
                  <a:srgbClr val="990099"/>
                </a:solidFill>
              </a:rPr>
              <a:t>Complications of syphilis in pregnancy </a:t>
            </a:r>
            <a:r>
              <a:rPr lang="en-US" sz="2400" dirty="0" smtClean="0"/>
              <a:t>include </a:t>
            </a:r>
            <a:r>
              <a:rPr lang="en-US" sz="2400" dirty="0"/>
              <a:t>miscarriage, stillbirth, premature delivery and congenital </a:t>
            </a:r>
            <a:r>
              <a:rPr lang="en-US" sz="2400" dirty="0" smtClean="0"/>
              <a:t>syphilis which carry </a:t>
            </a:r>
            <a:r>
              <a:rPr lang="en-US" sz="2400" dirty="0"/>
              <a:t>neonatal mortality </a:t>
            </a:r>
            <a:r>
              <a:rPr lang="en-US" sz="2400" dirty="0" smtClean="0"/>
              <a:t>rate </a:t>
            </a:r>
            <a:r>
              <a:rPr lang="en-US" sz="2400" dirty="0"/>
              <a:t>50</a:t>
            </a:r>
            <a:r>
              <a:rPr lang="en-US" sz="2400" dirty="0" smtClean="0"/>
              <a:t>%, may present during late childhood with stigmata of congenital syphilis, including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nerve deafness, interstitial </a:t>
            </a:r>
            <a:r>
              <a:rPr lang="en-US" sz="2400" dirty="0" err="1" smtClean="0"/>
              <a:t>keratitis</a:t>
            </a:r>
            <a:r>
              <a:rPr lang="en-US" sz="2400" dirty="0" smtClean="0"/>
              <a:t> and abnormal teeth. The effect of late congenital syphilis are not prevented unless the mother is treated before 20 wk gestation</a:t>
            </a:r>
            <a:endParaRPr lang="en-US" sz="2400" dirty="0"/>
          </a:p>
          <a:p>
            <a:pPr algn="l" rtl="0">
              <a:buNone/>
            </a:pPr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9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osces pic\Pemeriksaan-T.-Pallidum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214809" cy="378619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85720" y="285728"/>
            <a:ext cx="3643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1" dirty="0"/>
              <a:t>Treponema </a:t>
            </a:r>
            <a:r>
              <a:rPr lang="en-US" sz="2800" b="1" i="1" dirty="0" err="1"/>
              <a:t>pallidum</a:t>
            </a:r>
            <a:endParaRPr lang="ar-IQ" sz="2800" dirty="0"/>
          </a:p>
        </p:txBody>
      </p:sp>
      <p:pic>
        <p:nvPicPr>
          <p:cNvPr id="3075" name="Picture 3" descr="C:\Users\Admin\Pictures\osces pic\9294053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-19250"/>
            <a:ext cx="4929190" cy="3714752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6331665" y="214290"/>
            <a:ext cx="2026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/>
              <a:t>chancre</a:t>
            </a:r>
            <a:endParaRPr lang="ar-IQ" sz="3200" dirty="0"/>
          </a:p>
        </p:txBody>
      </p:sp>
      <p:pic>
        <p:nvPicPr>
          <p:cNvPr id="3076" name="Picture 4" descr="C:\Users\Admin\Pictures\osces pic\syphilis symptoms fe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643314"/>
            <a:ext cx="2357422" cy="3214686"/>
          </a:xfrm>
          <a:prstGeom prst="rect">
            <a:avLst/>
          </a:prstGeom>
          <a:noFill/>
        </p:spPr>
      </p:pic>
      <p:pic>
        <p:nvPicPr>
          <p:cNvPr id="3077" name="Picture 5" descr="C:\Users\Admin\Pictures\osces pic\200x180_sexual_condtions_guide_syphilis_article_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714752"/>
            <a:ext cx="2214578" cy="3143248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593966" y="4429132"/>
            <a:ext cx="50496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Secondary </a:t>
            </a:r>
            <a:r>
              <a:rPr lang="en-US" sz="2800" b="1" dirty="0" err="1" smtClean="0"/>
              <a:t>syphilisis</a:t>
            </a:r>
            <a:endParaRPr lang="ar-IQ" sz="2800" dirty="0"/>
          </a:p>
        </p:txBody>
      </p:sp>
      <p:pic>
        <p:nvPicPr>
          <p:cNvPr id="3078" name="Picture 6" descr="C:\Users\Admin\Pictures\osces pic\011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571876"/>
            <a:ext cx="2571736" cy="3286124"/>
          </a:xfrm>
          <a:prstGeom prst="rect">
            <a:avLst/>
          </a:prstGeom>
          <a:noFill/>
        </p:spPr>
      </p:pic>
      <p:pic>
        <p:nvPicPr>
          <p:cNvPr id="3079" name="Picture 7" descr="C:\Users\Admin\Pictures\osces pic\00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714752"/>
            <a:ext cx="2286016" cy="3143248"/>
          </a:xfrm>
          <a:prstGeom prst="rect">
            <a:avLst/>
          </a:prstGeom>
          <a:noFill/>
        </p:spPr>
      </p:pic>
      <p:sp>
        <p:nvSpPr>
          <p:cNvPr id="14" name="مربع نص 13"/>
          <p:cNvSpPr txBox="1"/>
          <p:nvPr/>
        </p:nvSpPr>
        <p:spPr>
          <a:xfrm>
            <a:off x="6786578" y="3571876"/>
            <a:ext cx="23574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Tertiary syphilis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5192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892" y="807452"/>
            <a:ext cx="8643998" cy="592935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200" u="sng" dirty="0"/>
              <a:t>Diagnosis :</a:t>
            </a:r>
            <a:endParaRPr lang="en-US" sz="2200" dirty="0"/>
          </a:p>
          <a:p>
            <a:pPr algn="l">
              <a:buNone/>
            </a:pPr>
            <a:r>
              <a:rPr lang="en-US" sz="2200" dirty="0"/>
              <a:t>1-demonstrating the microorganism  by </a:t>
            </a:r>
            <a:r>
              <a:rPr lang="en-US" sz="2200" dirty="0" smtClean="0">
                <a:solidFill>
                  <a:srgbClr val="009900"/>
                </a:solidFill>
              </a:rPr>
              <a:t>dark-field </a:t>
            </a:r>
            <a:r>
              <a:rPr lang="en-US" sz="2200" dirty="0">
                <a:solidFill>
                  <a:srgbClr val="009900"/>
                </a:solidFill>
              </a:rPr>
              <a:t>microscopy</a:t>
            </a:r>
            <a:r>
              <a:rPr lang="en-US" sz="2200" dirty="0" smtClean="0"/>
              <a:t>. </a:t>
            </a:r>
            <a:r>
              <a:rPr lang="en-US" sz="2200" dirty="0" err="1"/>
              <a:t>Spirochaetes</a:t>
            </a:r>
            <a:r>
              <a:rPr lang="en-US" sz="2200" dirty="0"/>
              <a:t> can be revealed by </a:t>
            </a:r>
            <a:r>
              <a:rPr lang="en-US" sz="2200" dirty="0">
                <a:solidFill>
                  <a:srgbClr val="009900"/>
                </a:solidFill>
              </a:rPr>
              <a:t>silver stain</a:t>
            </a:r>
            <a:r>
              <a:rPr lang="en-US" sz="2200" dirty="0"/>
              <a:t>.</a:t>
            </a:r>
          </a:p>
          <a:p>
            <a:pPr algn="l">
              <a:buNone/>
            </a:pPr>
            <a:r>
              <a:rPr lang="en-US" sz="2200" dirty="0" smtClean="0"/>
              <a:t>2-non </a:t>
            </a:r>
            <a:r>
              <a:rPr lang="en-US" sz="2200" dirty="0"/>
              <a:t>specific test such as venereal diseases research laboratories</a:t>
            </a:r>
            <a:r>
              <a:rPr lang="en-US" sz="2200" dirty="0">
                <a:solidFill>
                  <a:srgbClr val="009900"/>
                </a:solidFill>
              </a:rPr>
              <a:t>(VDRL)</a:t>
            </a:r>
            <a:r>
              <a:rPr lang="en-US" sz="2200" dirty="0"/>
              <a:t>and rapid plasma </a:t>
            </a:r>
            <a:r>
              <a:rPr lang="en-US" sz="2200" dirty="0" err="1" smtClean="0"/>
              <a:t>reagin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009900"/>
                </a:solidFill>
              </a:rPr>
              <a:t>(RPR) </a:t>
            </a:r>
            <a:r>
              <a:rPr lang="en-US" sz="2200" dirty="0"/>
              <a:t>test</a:t>
            </a:r>
            <a:r>
              <a:rPr lang="en-US" sz="2200" dirty="0" smtClean="0"/>
              <a:t>.</a:t>
            </a:r>
          </a:p>
          <a:p>
            <a:pPr algn="l" rtl="0">
              <a:buNone/>
            </a:pPr>
            <a:r>
              <a:rPr lang="en-US" sz="2200" dirty="0" smtClean="0"/>
              <a:t>3-serological </a:t>
            </a:r>
            <a:r>
              <a:rPr lang="en-US" sz="2200" dirty="0"/>
              <a:t>test for syphilis including fluorescent </a:t>
            </a:r>
            <a:r>
              <a:rPr lang="en-US" sz="2200" dirty="0" err="1"/>
              <a:t>treponemal</a:t>
            </a:r>
            <a:r>
              <a:rPr lang="en-US" sz="2200" dirty="0"/>
              <a:t> antibody</a:t>
            </a:r>
            <a:r>
              <a:rPr lang="en-US" sz="2200" dirty="0">
                <a:solidFill>
                  <a:srgbClr val="009900"/>
                </a:solidFill>
              </a:rPr>
              <a:t>(FTA</a:t>
            </a:r>
            <a:r>
              <a:rPr lang="en-US" sz="2200" dirty="0"/>
              <a:t>) test(most sensitive and specific test for syphilis, but time consuming to </a:t>
            </a:r>
            <a:r>
              <a:rPr lang="en-US" sz="2200" dirty="0" smtClean="0"/>
              <a:t>perform/ </a:t>
            </a:r>
            <a:r>
              <a:rPr lang="en-US" sz="2200" dirty="0"/>
              <a:t>require skilled interpretation)</a:t>
            </a:r>
          </a:p>
          <a:p>
            <a:pPr algn="l" rtl="0">
              <a:buNone/>
            </a:pPr>
            <a:r>
              <a:rPr lang="en-US" sz="2200" dirty="0"/>
              <a:t>Treponema </a:t>
            </a:r>
            <a:r>
              <a:rPr lang="en-US" sz="2200" dirty="0" err="1"/>
              <a:t>pallidum</a:t>
            </a:r>
            <a:r>
              <a:rPr lang="en-US" sz="2200" dirty="0"/>
              <a:t> </a:t>
            </a:r>
            <a:r>
              <a:rPr lang="en-US" sz="2200" dirty="0" err="1"/>
              <a:t>haemagglutination</a:t>
            </a:r>
            <a:r>
              <a:rPr lang="en-US" sz="2200" dirty="0"/>
              <a:t> assay</a:t>
            </a:r>
            <a:r>
              <a:rPr lang="en-US" sz="2200" dirty="0">
                <a:solidFill>
                  <a:srgbClr val="009900"/>
                </a:solidFill>
              </a:rPr>
              <a:t>(TPHA</a:t>
            </a:r>
            <a:r>
              <a:rPr lang="en-US" sz="2200" dirty="0"/>
              <a:t>), </a:t>
            </a:r>
            <a:r>
              <a:rPr lang="en-US" sz="2200" dirty="0" err="1"/>
              <a:t>treponema</a:t>
            </a:r>
            <a:r>
              <a:rPr lang="en-US" sz="2200" dirty="0"/>
              <a:t> </a:t>
            </a:r>
            <a:r>
              <a:rPr lang="en-US" sz="2200" dirty="0" err="1"/>
              <a:t>pallidum</a:t>
            </a:r>
            <a:r>
              <a:rPr lang="en-US" sz="2200" dirty="0"/>
              <a:t> particle agglutination test-routine specific </a:t>
            </a:r>
            <a:r>
              <a:rPr lang="en-US" sz="2200" dirty="0" err="1"/>
              <a:t>treponema</a:t>
            </a:r>
            <a:r>
              <a:rPr lang="en-US" sz="2200" dirty="0"/>
              <a:t> test</a:t>
            </a:r>
            <a:r>
              <a:rPr lang="en-US" sz="2200" dirty="0" smtClean="0"/>
              <a:t>.</a:t>
            </a:r>
          </a:p>
          <a:p>
            <a:pPr algn="l" rtl="0">
              <a:buNone/>
            </a:pPr>
            <a:r>
              <a:rPr lang="en-US" sz="2200" dirty="0" smtClean="0"/>
              <a:t>4- </a:t>
            </a:r>
            <a:r>
              <a:rPr lang="en-US" sz="2200" dirty="0"/>
              <a:t>In doubtful cervical chancre lesion can be </a:t>
            </a:r>
            <a:r>
              <a:rPr lang="en-US" sz="2200" dirty="0">
                <a:solidFill>
                  <a:srgbClr val="009900"/>
                </a:solidFill>
              </a:rPr>
              <a:t>biopsied</a:t>
            </a:r>
            <a:r>
              <a:rPr lang="en-US" sz="2200" dirty="0" smtClean="0"/>
              <a:t>.</a:t>
            </a:r>
          </a:p>
          <a:p>
            <a:pPr algn="l" rtl="0">
              <a:buNone/>
            </a:pPr>
            <a:r>
              <a:rPr lang="en-US" sz="2200" dirty="0"/>
              <a:t>In secondary syphilis VDRL positive , dark ground </a:t>
            </a:r>
            <a:r>
              <a:rPr lang="en-US" sz="2200" dirty="0" smtClean="0"/>
              <a:t>examination                   </a:t>
            </a:r>
            <a:r>
              <a:rPr lang="en-US" sz="2200" dirty="0"/>
              <a:t>can be performed from mucosal lesions or </a:t>
            </a:r>
            <a:r>
              <a:rPr lang="en-US" sz="2200" dirty="0" err="1"/>
              <a:t>condylomata</a:t>
            </a:r>
            <a:r>
              <a:rPr lang="en-US" sz="2200" dirty="0"/>
              <a:t> </a:t>
            </a:r>
            <a:r>
              <a:rPr lang="en-US" sz="2200" dirty="0" err="1"/>
              <a:t>lata</a:t>
            </a:r>
            <a:r>
              <a:rPr lang="en-US" sz="2200" dirty="0" smtClean="0"/>
              <a:t>,                VDRL </a:t>
            </a:r>
            <a:r>
              <a:rPr lang="en-US" sz="2200" dirty="0" err="1"/>
              <a:t>titre</a:t>
            </a:r>
            <a:r>
              <a:rPr lang="en-US" sz="2200" dirty="0"/>
              <a:t> should fall twofold every 3 months, becoming </a:t>
            </a:r>
            <a:r>
              <a:rPr lang="en-US" sz="2200" dirty="0" smtClean="0"/>
              <a:t>             negative   within </a:t>
            </a:r>
            <a:r>
              <a:rPr lang="en-US" sz="2200" dirty="0"/>
              <a:t>2 years</a:t>
            </a:r>
            <a:r>
              <a:rPr lang="en-US" sz="2200" dirty="0" smtClean="0"/>
              <a:t>.</a:t>
            </a:r>
          </a:p>
          <a:p>
            <a:pPr algn="l" rtl="0"/>
            <a:endParaRPr lang="en-US" sz="2200" dirty="0"/>
          </a:p>
          <a:p>
            <a:pPr algn="l" rtl="0">
              <a:buNone/>
            </a:pPr>
            <a:endParaRPr lang="en-US" sz="2200" dirty="0"/>
          </a:p>
          <a:p>
            <a:pPr algn="l">
              <a:buNone/>
            </a:pPr>
            <a:endParaRPr lang="ar-IQ" sz="22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5204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Causative Organisms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None/>
            </a:pPr>
            <a:r>
              <a:rPr lang="en-GB" i="1" dirty="0"/>
              <a:t>Most cases are </a:t>
            </a:r>
            <a:r>
              <a:rPr lang="en-GB" b="1" i="1" dirty="0" err="1">
                <a:solidFill>
                  <a:srgbClr val="0070C0"/>
                </a:solidFill>
              </a:rPr>
              <a:t>polymicrobial</a:t>
            </a:r>
            <a:r>
              <a:rPr lang="en-GB" i="1" dirty="0"/>
              <a:t>, the causative M.O. Of PID: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b="1" i="1" dirty="0" err="1"/>
              <a:t>Nesseria</a:t>
            </a:r>
            <a:r>
              <a:rPr lang="en-GB" b="1" i="1" dirty="0"/>
              <a:t> Gonorrhoea</a:t>
            </a:r>
            <a:endParaRPr lang="en-US" b="1" dirty="0"/>
          </a:p>
          <a:p>
            <a:pPr marL="971550" lvl="1" indent="-514350">
              <a:buNone/>
            </a:pPr>
            <a:r>
              <a:rPr lang="en-GB" dirty="0"/>
              <a:t>Gram –‘</a:t>
            </a:r>
            <a:r>
              <a:rPr lang="en-GB" dirty="0" err="1"/>
              <a:t>ve</a:t>
            </a:r>
            <a:r>
              <a:rPr lang="en-GB" dirty="0"/>
              <a:t> intracellular </a:t>
            </a:r>
            <a:r>
              <a:rPr lang="en-GB" dirty="0" err="1"/>
              <a:t>diplococci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b="1" i="1" dirty="0"/>
              <a:t>Chlamydia </a:t>
            </a:r>
            <a:r>
              <a:rPr lang="en-GB" b="1" i="1" dirty="0" err="1"/>
              <a:t>Trachomatis</a:t>
            </a:r>
            <a:endParaRPr lang="en-US" b="1" dirty="0"/>
          </a:p>
          <a:p>
            <a:pPr marL="971550" lvl="1" indent="-514350">
              <a:buNone/>
            </a:pPr>
            <a:r>
              <a:rPr lang="en-GB" dirty="0"/>
              <a:t>Gram –‘</a:t>
            </a:r>
            <a:r>
              <a:rPr lang="en-GB" dirty="0" err="1"/>
              <a:t>ve</a:t>
            </a:r>
            <a:r>
              <a:rPr lang="en-GB" dirty="0"/>
              <a:t> obligate intracellular M.O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Bacterial </a:t>
            </a:r>
            <a:r>
              <a:rPr lang="en-GB" sz="2800" dirty="0" err="1"/>
              <a:t>Vaginosis</a:t>
            </a:r>
            <a:endParaRPr lang="en-US" sz="2800" dirty="0"/>
          </a:p>
          <a:p>
            <a:pPr marL="971550" lvl="1" indent="-514350">
              <a:buNone/>
            </a:pPr>
            <a:r>
              <a:rPr lang="en-GB" dirty="0" err="1"/>
              <a:t>Anareobes</a:t>
            </a:r>
            <a:r>
              <a:rPr lang="en-GB" dirty="0"/>
              <a:t>, Enteric Gram –‘</a:t>
            </a:r>
            <a:r>
              <a:rPr lang="en-GB" dirty="0" err="1"/>
              <a:t>ve</a:t>
            </a:r>
            <a:r>
              <a:rPr lang="en-GB" dirty="0"/>
              <a:t>  </a:t>
            </a:r>
            <a:r>
              <a:rPr lang="en-GB" i="1" dirty="0" err="1"/>
              <a:t>Bacteroides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i="1" dirty="0"/>
              <a:t>Streptococci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i="1" dirty="0" err="1"/>
              <a:t>Haemophillis</a:t>
            </a:r>
            <a:r>
              <a:rPr lang="en-GB" sz="2800" i="1" dirty="0"/>
              <a:t> </a:t>
            </a:r>
            <a:r>
              <a:rPr lang="en-GB" sz="2800" i="1" dirty="0" err="1"/>
              <a:t>Influenzae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Cytomegalovirus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i="1" dirty="0"/>
              <a:t>Mycobacterium Tuberculosis</a:t>
            </a:r>
            <a:endParaRPr lang="en-US" sz="2800" dirty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828800"/>
            <a:ext cx="213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/>
              <a:t>treatment</a:t>
            </a:r>
            <a:endParaRPr lang="en-US" dirty="0"/>
          </a:p>
          <a:p>
            <a:pPr>
              <a:buNone/>
            </a:pPr>
            <a:r>
              <a:rPr lang="en-US" dirty="0"/>
              <a:t>Penicillin mainstay of treatment</a:t>
            </a:r>
          </a:p>
          <a:p>
            <a:r>
              <a:rPr lang="en-US" dirty="0"/>
              <a:t>Procaine penicillin 1.2 MU daily </a:t>
            </a:r>
            <a:r>
              <a:rPr lang="en-US" dirty="0" err="1"/>
              <a:t>i.m</a:t>
            </a:r>
            <a:r>
              <a:rPr lang="en-US" dirty="0"/>
              <a:t>. 12 days</a:t>
            </a:r>
          </a:p>
          <a:p>
            <a:r>
              <a:rPr lang="en-US" dirty="0" err="1"/>
              <a:t>Benzathine</a:t>
            </a:r>
            <a:r>
              <a:rPr lang="en-US" dirty="0"/>
              <a:t> penicillin 2.4 MU </a:t>
            </a:r>
            <a:r>
              <a:rPr lang="en-US" dirty="0" err="1"/>
              <a:t>i.m</a:t>
            </a:r>
            <a:r>
              <a:rPr lang="en-US" dirty="0"/>
              <a:t>. repeated after 7 days</a:t>
            </a:r>
          </a:p>
          <a:p>
            <a:r>
              <a:rPr lang="en-US" dirty="0"/>
              <a:t>Doxycyclin100 mg two times a day for 14 days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4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90099"/>
                </a:solidFill>
              </a:rPr>
              <a:t>HIV infection</a:t>
            </a:r>
            <a:endParaRPr lang="ar-IQ" sz="2800" dirty="0">
              <a:solidFill>
                <a:srgbClr val="990099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85594"/>
            <a:ext cx="8501122" cy="564360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u="sng" dirty="0" smtClean="0"/>
              <a:t>Microbiology</a:t>
            </a:r>
          </a:p>
          <a:p>
            <a:pPr algn="l" rtl="0">
              <a:buNone/>
            </a:pPr>
            <a:r>
              <a:rPr lang="en-US" sz="2400" dirty="0"/>
              <a:t>HIV is a retrovirus. Its genetic material is carried as RNA wrapped in a viral protein coating. The viral surface expresses a receptor called gp120 that binds specifically to receptors on lymphoid </a:t>
            </a:r>
            <a:r>
              <a:rPr lang="en-US" sz="2400" dirty="0" smtClean="0"/>
              <a:t>cells</a:t>
            </a:r>
          </a:p>
          <a:p>
            <a:pPr algn="l" rtl="0">
              <a:buNone/>
            </a:pPr>
            <a:r>
              <a:rPr lang="en-US" sz="2400" u="sng" dirty="0"/>
              <a:t>Transmission:</a:t>
            </a:r>
            <a:endParaRPr lang="en-US" sz="2400" dirty="0"/>
          </a:p>
          <a:p>
            <a:pPr algn="l" rtl="0">
              <a:buNone/>
            </a:pPr>
            <a:r>
              <a:rPr lang="en-US" sz="2400" dirty="0"/>
              <a:t>Viral transmission occurs through direct contact with bodily fluids, most often semen or blood.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Viral </a:t>
            </a:r>
            <a:r>
              <a:rPr lang="en-US" sz="2400" dirty="0"/>
              <a:t>spread can occur via sexual </a:t>
            </a:r>
            <a:r>
              <a:rPr lang="en-US" sz="2400" dirty="0" smtClean="0"/>
              <a:t>contact (heterosexual) (, </a:t>
            </a:r>
            <a:r>
              <a:rPr lang="en-US" sz="2400" dirty="0"/>
              <a:t>via parenteral exposure (intravenous drug abuse and transfusions) or </a:t>
            </a:r>
            <a:r>
              <a:rPr lang="en-US" sz="2400" dirty="0" smtClean="0"/>
              <a:t> </a:t>
            </a:r>
            <a:r>
              <a:rPr lang="en-US" sz="2400" dirty="0"/>
              <a:t>perinatal transmission.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8895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070" y="833119"/>
            <a:ext cx="8329642" cy="571504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u="sng" dirty="0" smtClean="0"/>
              <a:t>Natural history and principles of treatment:</a:t>
            </a:r>
          </a:p>
          <a:p>
            <a:pPr algn="l" rtl="0">
              <a:buNone/>
            </a:pPr>
            <a:r>
              <a:rPr lang="en-US" sz="2400" dirty="0"/>
              <a:t>Symptoms of primary infection often persist for 2–3 weeks before resolving spontaneously.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disease then enters an asymptomatic phase. This can last from several months to many years. The length of this symptom-free phase appears to depend on the </a:t>
            </a:r>
            <a:r>
              <a:rPr lang="en-US" sz="2400" dirty="0" err="1">
                <a:solidFill>
                  <a:srgbClr val="009900"/>
                </a:solidFill>
              </a:rPr>
              <a:t>pathogenicity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/>
              <a:t>of the infecting viral strain.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>
                <a:solidFill>
                  <a:srgbClr val="009900"/>
                </a:solidFill>
              </a:rPr>
              <a:t>Coinfection </a:t>
            </a:r>
            <a:r>
              <a:rPr lang="en-US" sz="2400" dirty="0">
                <a:solidFill>
                  <a:srgbClr val="009900"/>
                </a:solidFill>
              </a:rPr>
              <a:t>with other </a:t>
            </a:r>
            <a:r>
              <a:rPr lang="en-US" sz="2400" dirty="0"/>
              <a:t>viruses or other sexually transmitted disease </a:t>
            </a:r>
            <a:r>
              <a:rPr lang="en-US" sz="2400" dirty="0">
                <a:solidFill>
                  <a:srgbClr val="009900"/>
                </a:solidFill>
              </a:rPr>
              <a:t>(STD) </a:t>
            </a:r>
            <a:r>
              <a:rPr lang="en-US" sz="2400" dirty="0"/>
              <a:t>pathogens may </a:t>
            </a:r>
            <a:r>
              <a:rPr lang="en-US" sz="2400" dirty="0">
                <a:solidFill>
                  <a:srgbClr val="009900"/>
                </a:solidFill>
              </a:rPr>
              <a:t>speed </a:t>
            </a:r>
            <a:r>
              <a:rPr lang="en-US" sz="2400" dirty="0"/>
              <a:t>disease progression. 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During </a:t>
            </a:r>
            <a:r>
              <a:rPr lang="en-US" sz="2400" dirty="0"/>
              <a:t>the asymptomatic phase, viral replication continues within infected lymphoid cells (mainly CD4+ T cells</a:t>
            </a:r>
            <a:r>
              <a:rPr lang="en-US" sz="2400" dirty="0" smtClean="0"/>
              <a:t>).</a:t>
            </a:r>
          </a:p>
          <a:p>
            <a:pPr algn="l" rtl="0">
              <a:buNone/>
            </a:pPr>
            <a:r>
              <a:rPr lang="en-US" sz="2400" dirty="0" smtClean="0"/>
              <a:t> </a:t>
            </a:r>
            <a:r>
              <a:rPr lang="en-US" sz="2400" dirty="0"/>
              <a:t>Infected immune cells are destroyed by the virus and, </a:t>
            </a:r>
            <a:r>
              <a:rPr lang="en-US" sz="2400" dirty="0" smtClean="0"/>
              <a:t>   eventually</a:t>
            </a:r>
            <a:r>
              <a:rPr lang="en-US" sz="2400" dirty="0"/>
              <a:t>, the host becomes immunocompromised.</a:t>
            </a:r>
            <a:endParaRPr lang="en-US" sz="2400" u="sng" dirty="0" smtClean="0"/>
          </a:p>
          <a:p>
            <a:pPr algn="l" rtl="0">
              <a:buNone/>
            </a:pPr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6902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0235" y="1447800"/>
            <a:ext cx="8329642" cy="585791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/>
              <a:t>In this </a:t>
            </a:r>
            <a:r>
              <a:rPr lang="en-US" sz="2400" dirty="0" err="1" smtClean="0"/>
              <a:t>immunocompromised</a:t>
            </a:r>
            <a:r>
              <a:rPr lang="en-US" sz="2400" dirty="0" smtClean="0"/>
              <a:t> state</a:t>
            </a:r>
            <a:r>
              <a:rPr lang="en-US" sz="2400" dirty="0"/>
              <a:t>, the HIV-infected individual is vulnerable to a variety of opportunistic viral, bacterial, fungal and parasitic infections. Opportunistic pathogens such as </a:t>
            </a:r>
            <a:r>
              <a:rPr lang="en-US" sz="2400" i="1" dirty="0">
                <a:solidFill>
                  <a:srgbClr val="FF3300"/>
                </a:solidFill>
              </a:rPr>
              <a:t>Pneumocystis </a:t>
            </a:r>
            <a:r>
              <a:rPr lang="en-US" sz="2400" i="1" dirty="0" err="1">
                <a:solidFill>
                  <a:srgbClr val="FF3300"/>
                </a:solidFill>
              </a:rPr>
              <a:t>carinii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FF3300"/>
                </a:solidFill>
              </a:rPr>
              <a:t>Cryptosporidium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FF3300"/>
                </a:solidFill>
              </a:rPr>
              <a:t>Cryptococcus</a:t>
            </a:r>
            <a:r>
              <a:rPr lang="en-US" sz="2400" i="1" dirty="0"/>
              <a:t>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None/>
            </a:pPr>
            <a:r>
              <a:rPr lang="en-US" sz="2400" dirty="0"/>
              <a:t>Patients who are severely </a:t>
            </a:r>
            <a:r>
              <a:rPr lang="en-US" sz="2400" dirty="0" err="1"/>
              <a:t>immunocompromised</a:t>
            </a:r>
            <a:r>
              <a:rPr lang="en-US" sz="2400" dirty="0"/>
              <a:t> are also at risk for the development of certain </a:t>
            </a:r>
            <a:r>
              <a:rPr lang="en-US" sz="2400" dirty="0" err="1">
                <a:solidFill>
                  <a:srgbClr val="FF3300"/>
                </a:solidFill>
              </a:rPr>
              <a:t>neoplasms</a:t>
            </a:r>
            <a:r>
              <a:rPr lang="en-US" sz="2400" dirty="0">
                <a:solidFill>
                  <a:srgbClr val="FF3300"/>
                </a:solidFill>
              </a:rPr>
              <a:t>,</a:t>
            </a:r>
            <a:r>
              <a:rPr lang="en-US" sz="2400" dirty="0"/>
              <a:t> including </a:t>
            </a:r>
            <a:r>
              <a:rPr lang="en-US" sz="2400" dirty="0">
                <a:solidFill>
                  <a:srgbClr val="FF3300"/>
                </a:solidFill>
              </a:rPr>
              <a:t>Kaposi sarcoma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human </a:t>
            </a:r>
            <a:r>
              <a:rPr lang="en-US" sz="2400" dirty="0" err="1" smtClean="0">
                <a:solidFill>
                  <a:srgbClr val="FF3300"/>
                </a:solidFill>
              </a:rPr>
              <a:t>papillom</a:t>
            </a:r>
            <a:r>
              <a:rPr lang="en-US" sz="2400" dirty="0" smtClean="0">
                <a:solidFill>
                  <a:srgbClr val="FF3300"/>
                </a:solidFill>
              </a:rPr>
              <a:t> a virus-related </a:t>
            </a:r>
            <a:r>
              <a:rPr lang="en-US" sz="2400" dirty="0">
                <a:solidFill>
                  <a:srgbClr val="FF3300"/>
                </a:solidFill>
              </a:rPr>
              <a:t>cervical cancers</a:t>
            </a:r>
            <a:r>
              <a:rPr lang="en-US" sz="2400" dirty="0"/>
              <a:t> and some </a:t>
            </a:r>
            <a:r>
              <a:rPr lang="en-US" sz="2400" dirty="0">
                <a:solidFill>
                  <a:srgbClr val="FF3300"/>
                </a:solidFill>
              </a:rPr>
              <a:t>lymphomas.</a:t>
            </a:r>
            <a:r>
              <a:rPr lang="en-US" sz="2400" dirty="0"/>
              <a:t> The development of opportunistic infections or neoplasms in a patient infected with HIV defines the acute immunodeficiency syndrome (AIDS). </a:t>
            </a:r>
          </a:p>
          <a:p>
            <a:pPr algn="l" rtl="0">
              <a:buNone/>
            </a:pPr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41301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8372" y="1371600"/>
            <a:ext cx="8229600" cy="562612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u="sng" dirty="0"/>
              <a:t>Diagnosis of HIV&amp; monitoring:</a:t>
            </a:r>
            <a:endParaRPr lang="en-US" sz="2400" dirty="0"/>
          </a:p>
          <a:p>
            <a:pPr algn="l" rtl="0">
              <a:buNone/>
            </a:pPr>
            <a:r>
              <a:rPr lang="en-US" sz="2400" dirty="0"/>
              <a:t>By finding </a:t>
            </a:r>
            <a:r>
              <a:rPr lang="en-US" sz="2400" dirty="0">
                <a:solidFill>
                  <a:srgbClr val="990099"/>
                </a:solidFill>
              </a:rPr>
              <a:t>antibodies to </a:t>
            </a:r>
            <a:r>
              <a:rPr lang="en-US" sz="2400" dirty="0" err="1">
                <a:solidFill>
                  <a:srgbClr val="990099"/>
                </a:solidFill>
              </a:rPr>
              <a:t>gp</a:t>
            </a:r>
            <a:r>
              <a:rPr lang="en-US" sz="2400" dirty="0">
                <a:solidFill>
                  <a:srgbClr val="990099"/>
                </a:solidFill>
              </a:rPr>
              <a:t> 120</a:t>
            </a:r>
            <a:r>
              <a:rPr lang="en-US" sz="2400" dirty="0"/>
              <a:t>,(outer membrane protein binds to </a:t>
            </a:r>
            <a:r>
              <a:rPr lang="en-US" sz="2400" dirty="0" smtClean="0"/>
              <a:t>CD4 receptor</a:t>
            </a:r>
            <a:r>
              <a:rPr lang="en-US" sz="2400" dirty="0"/>
              <a:t>)</a:t>
            </a:r>
          </a:p>
          <a:p>
            <a:pPr algn="l" rtl="0">
              <a:buNone/>
            </a:pPr>
            <a:r>
              <a:rPr lang="en-US" sz="2400" dirty="0"/>
              <a:t>During </a:t>
            </a:r>
            <a:r>
              <a:rPr lang="en-US" sz="2400" dirty="0" err="1"/>
              <a:t>seroconversion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90099"/>
                </a:solidFill>
              </a:rPr>
              <a:t>p24 </a:t>
            </a:r>
            <a:r>
              <a:rPr lang="en-US" sz="2400" dirty="0" smtClean="0">
                <a:solidFill>
                  <a:srgbClr val="990099"/>
                </a:solidFill>
              </a:rPr>
              <a:t>antigen (</a:t>
            </a:r>
            <a:r>
              <a:rPr lang="en-US" sz="2400" dirty="0">
                <a:solidFill>
                  <a:srgbClr val="990099"/>
                </a:solidFill>
              </a:rPr>
              <a:t>p24 </a:t>
            </a:r>
            <a:r>
              <a:rPr lang="en-US" sz="2400" dirty="0"/>
              <a:t>is a viral protein surround the RNA and enzymes present within the core of the virus)   is detectable in the serum before antibodies are produced.</a:t>
            </a:r>
          </a:p>
          <a:p>
            <a:pPr algn="l" rtl="0">
              <a:buNone/>
            </a:pPr>
            <a:r>
              <a:rPr lang="en-US" sz="2400" dirty="0"/>
              <a:t>Normal lymphocyte CD4  level in peripheral blood is 0.5% , the risk of AIDS developing within 1 year if </a:t>
            </a:r>
            <a:r>
              <a:rPr lang="en-US" sz="2400" dirty="0" smtClean="0"/>
              <a:t>CD4 level </a:t>
            </a:r>
            <a:r>
              <a:rPr lang="en-US" sz="2400" dirty="0"/>
              <a:t>drop to&lt;0.2%.</a:t>
            </a:r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5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914400"/>
            <a:ext cx="8715436" cy="64294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u="sng" dirty="0"/>
              <a:t>Gynecological manifestations:</a:t>
            </a:r>
            <a:endParaRPr lang="en-US" sz="2400" dirty="0"/>
          </a:p>
          <a:p>
            <a:pPr algn="l" rtl="0"/>
            <a:r>
              <a:rPr lang="en-US" sz="2400" dirty="0">
                <a:solidFill>
                  <a:srgbClr val="FF33CC"/>
                </a:solidFill>
              </a:rPr>
              <a:t>HPV infection flourishes</a:t>
            </a:r>
            <a:r>
              <a:rPr lang="en-US" sz="2400" dirty="0"/>
              <a:t>, genital warts often persist despite aggressive surgical treatment.</a:t>
            </a:r>
          </a:p>
          <a:p>
            <a:pPr algn="l" rtl="0"/>
            <a:r>
              <a:rPr lang="en-US" sz="2400" dirty="0">
                <a:solidFill>
                  <a:srgbClr val="FF33CC"/>
                </a:solidFill>
              </a:rPr>
              <a:t>Chronic HPV infection </a:t>
            </a:r>
            <a:r>
              <a:rPr lang="en-US" sz="2400" dirty="0"/>
              <a:t>can result in cervical carcinoma, </a:t>
            </a:r>
            <a:r>
              <a:rPr lang="en-US" sz="2400" dirty="0" err="1"/>
              <a:t>vulval</a:t>
            </a:r>
            <a:r>
              <a:rPr lang="en-US" sz="2400" dirty="0"/>
              <a:t> intraepithelial neoplasia, most physician perform cervical cytology </a:t>
            </a:r>
            <a:r>
              <a:rPr lang="en-US" sz="2400" dirty="0">
                <a:solidFill>
                  <a:srgbClr val="FF33CC"/>
                </a:solidFill>
              </a:rPr>
              <a:t>annually</a:t>
            </a:r>
            <a:r>
              <a:rPr lang="en-US" sz="2400" dirty="0"/>
              <a:t> in women with </a:t>
            </a:r>
            <a:r>
              <a:rPr lang="en-US" sz="2400" dirty="0" smtClean="0"/>
              <a:t>HIV</a:t>
            </a:r>
            <a:endParaRPr lang="en-US" sz="2400" dirty="0"/>
          </a:p>
          <a:p>
            <a:pPr algn="l" rtl="0"/>
            <a:r>
              <a:rPr lang="en-US" sz="2400" dirty="0">
                <a:solidFill>
                  <a:srgbClr val="FF33CC"/>
                </a:solidFill>
              </a:rPr>
              <a:t>Postpartum endometritis is commoner </a:t>
            </a:r>
            <a:r>
              <a:rPr lang="en-US" sz="2400" dirty="0"/>
              <a:t>in this group of women.</a:t>
            </a:r>
          </a:p>
          <a:p>
            <a:pPr algn="l" rtl="0"/>
            <a:r>
              <a:rPr lang="en-US" sz="2400" dirty="0"/>
              <a:t>Eruption of </a:t>
            </a:r>
            <a:r>
              <a:rPr lang="en-US" sz="2400" dirty="0">
                <a:solidFill>
                  <a:srgbClr val="FF33CC"/>
                </a:solidFill>
              </a:rPr>
              <a:t>secondary HSV may become wide spread</a:t>
            </a:r>
            <a:r>
              <a:rPr lang="en-US" sz="2400" dirty="0"/>
              <a:t>, severe and persist for weeks if not diagnosed and treated.</a:t>
            </a:r>
          </a:p>
          <a:p>
            <a:pPr algn="l" rtl="0"/>
            <a:r>
              <a:rPr lang="en-US" sz="2400" dirty="0"/>
              <a:t>HIV-infected women are urged to </a:t>
            </a:r>
            <a:r>
              <a:rPr lang="en-US" sz="2400" dirty="0">
                <a:solidFill>
                  <a:srgbClr val="FF33CC"/>
                </a:solidFill>
              </a:rPr>
              <a:t>use condom </a:t>
            </a:r>
            <a:r>
              <a:rPr lang="en-US" sz="2400" dirty="0"/>
              <a:t>to prevent them transmitting the infection and are </a:t>
            </a:r>
            <a:r>
              <a:rPr lang="en-US" sz="2400" dirty="0" err="1"/>
              <a:t>adviced</a:t>
            </a:r>
            <a:r>
              <a:rPr lang="en-US" sz="2400" dirty="0"/>
              <a:t> to use </a:t>
            </a:r>
            <a:r>
              <a:rPr lang="en-US" sz="2400" dirty="0">
                <a:solidFill>
                  <a:srgbClr val="FF33CC"/>
                </a:solidFill>
              </a:rPr>
              <a:t>more </a:t>
            </a:r>
            <a:r>
              <a:rPr lang="en-US" sz="2400" dirty="0" smtClean="0">
                <a:solidFill>
                  <a:srgbClr val="FF33CC"/>
                </a:solidFill>
              </a:rPr>
              <a:t>        reliable </a:t>
            </a:r>
            <a:r>
              <a:rPr lang="en-US" sz="2400" dirty="0">
                <a:solidFill>
                  <a:srgbClr val="FF33CC"/>
                </a:solidFill>
              </a:rPr>
              <a:t>form of contraception </a:t>
            </a:r>
            <a:r>
              <a:rPr lang="en-US" sz="2400" dirty="0"/>
              <a:t>antiretroviral agents </a:t>
            </a:r>
            <a:r>
              <a:rPr lang="en-US" sz="2400" dirty="0" smtClean="0"/>
              <a:t>may              </a:t>
            </a:r>
            <a:r>
              <a:rPr lang="en-US" sz="2400" dirty="0"/>
              <a:t>interfere with the metabolism of synthetic </a:t>
            </a:r>
            <a:r>
              <a:rPr lang="en-US" sz="2400" dirty="0" err="1"/>
              <a:t>oestrogens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None/>
            </a:pPr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14" y="5167112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7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0443" y="844348"/>
            <a:ext cx="8401080" cy="5929354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u="sng" dirty="0" err="1" smtClean="0">
                <a:solidFill>
                  <a:srgbClr val="990099"/>
                </a:solidFill>
              </a:rPr>
              <a:t>Chancroid</a:t>
            </a:r>
            <a:endParaRPr lang="en-US" sz="2400" u="sng" dirty="0" smtClean="0">
              <a:solidFill>
                <a:srgbClr val="990099"/>
              </a:solidFill>
            </a:endParaRPr>
          </a:p>
          <a:p>
            <a:pPr algn="l" rtl="0">
              <a:buNone/>
            </a:pPr>
            <a:r>
              <a:rPr lang="en-US" sz="2400" dirty="0" smtClean="0"/>
              <a:t>is </a:t>
            </a:r>
            <a:r>
              <a:rPr lang="en-US" sz="2400" dirty="0"/>
              <a:t>caused by </a:t>
            </a:r>
            <a:r>
              <a:rPr lang="en-US" sz="2400" i="1" dirty="0" err="1"/>
              <a:t>Haemophilus</a:t>
            </a:r>
            <a:r>
              <a:rPr lang="en-US" sz="2400" i="1" dirty="0"/>
              <a:t> </a:t>
            </a:r>
            <a:r>
              <a:rPr lang="en-US" sz="2400" i="1" dirty="0" err="1">
                <a:solidFill>
                  <a:srgbClr val="990099"/>
                </a:solidFill>
              </a:rPr>
              <a:t>d</a:t>
            </a:r>
            <a:r>
              <a:rPr lang="en-US" sz="2400" i="1" dirty="0" err="1"/>
              <a:t>ucreyi</a:t>
            </a:r>
            <a:r>
              <a:rPr lang="en-US" sz="2400" dirty="0"/>
              <a:t>. The lesions, called </a:t>
            </a:r>
            <a:r>
              <a:rPr lang="en-US" sz="2400" i="1" dirty="0"/>
              <a:t>soft chancres</a:t>
            </a:r>
            <a:r>
              <a:rPr lang="en-US" sz="2400" dirty="0"/>
              <a:t>, are painful and are usually</a:t>
            </a:r>
          </a:p>
          <a:p>
            <a:pPr algn="l" rtl="0">
              <a:buNone/>
            </a:pPr>
            <a:r>
              <a:rPr lang="en-US" sz="2400" dirty="0"/>
              <a:t>accompanied by pelvic </a:t>
            </a:r>
            <a:r>
              <a:rPr lang="en-US" sz="2400" dirty="0" err="1"/>
              <a:t>adenopathy</a:t>
            </a:r>
            <a:r>
              <a:rPr lang="en-US" sz="2400" dirty="0"/>
              <a:t>. Diagnosis is made clinically and confirmed with cultures. Treatment</a:t>
            </a:r>
          </a:p>
          <a:p>
            <a:pPr algn="l" rtl="0">
              <a:buNone/>
            </a:pPr>
            <a:r>
              <a:rPr lang="en-US" sz="2400" dirty="0"/>
              <a:t>is with </a:t>
            </a:r>
            <a:r>
              <a:rPr lang="en-US" sz="2400" dirty="0" err="1"/>
              <a:t>azithromycin</a:t>
            </a:r>
            <a:r>
              <a:rPr lang="en-US" sz="2400" dirty="0"/>
              <a:t>, 1 g orally in a single dose, or </a:t>
            </a:r>
            <a:r>
              <a:rPr lang="en-US" sz="2400" dirty="0" err="1"/>
              <a:t>ceftriaxone</a:t>
            </a:r>
            <a:r>
              <a:rPr lang="en-US" sz="2400" dirty="0"/>
              <a:t> 250 mg intramuscularly in a single dose.</a:t>
            </a:r>
          </a:p>
          <a:p>
            <a:pPr algn="l" rtl="0">
              <a:buNone/>
            </a:pPr>
            <a:r>
              <a:rPr lang="en-US" sz="2400" u="sng" dirty="0" err="1">
                <a:solidFill>
                  <a:srgbClr val="990099"/>
                </a:solidFill>
              </a:rPr>
              <a:t>Granuloma</a:t>
            </a:r>
            <a:r>
              <a:rPr lang="en-US" sz="2400" u="sng" dirty="0">
                <a:solidFill>
                  <a:srgbClr val="990099"/>
                </a:solidFill>
              </a:rPr>
              <a:t> </a:t>
            </a:r>
            <a:r>
              <a:rPr lang="en-US" sz="2400" u="sng" dirty="0" err="1">
                <a:solidFill>
                  <a:srgbClr val="990099"/>
                </a:solidFill>
              </a:rPr>
              <a:t>inguinale</a:t>
            </a:r>
            <a:r>
              <a:rPr lang="en-US" sz="2400" u="sng" dirty="0">
                <a:solidFill>
                  <a:srgbClr val="990099"/>
                </a:solidFill>
              </a:rPr>
              <a:t> (</a:t>
            </a:r>
            <a:r>
              <a:rPr lang="en-US" sz="2400" u="sng" dirty="0" err="1">
                <a:solidFill>
                  <a:srgbClr val="990099"/>
                </a:solidFill>
              </a:rPr>
              <a:t>donovanosis</a:t>
            </a:r>
            <a:r>
              <a:rPr lang="en-US" sz="2400" u="sng" dirty="0">
                <a:solidFill>
                  <a:srgbClr val="990099"/>
                </a:solidFill>
              </a:rPr>
              <a:t>) </a:t>
            </a:r>
            <a:endParaRPr lang="en-US" sz="2400" u="sng" dirty="0" smtClean="0">
              <a:solidFill>
                <a:srgbClr val="990099"/>
              </a:solidFill>
            </a:endParaRPr>
          </a:p>
          <a:p>
            <a:pPr algn="l" rtl="0">
              <a:buNone/>
            </a:pPr>
            <a:r>
              <a:rPr lang="en-US" sz="2400" dirty="0" smtClean="0"/>
              <a:t>is </a:t>
            </a:r>
            <a:r>
              <a:rPr lang="en-US" sz="2400" dirty="0"/>
              <a:t>caused by </a:t>
            </a:r>
            <a:r>
              <a:rPr lang="en-US" sz="2400" i="1" dirty="0" err="1"/>
              <a:t>Calymmatobacterium</a:t>
            </a:r>
            <a:r>
              <a:rPr lang="en-US" sz="2400" i="1" dirty="0"/>
              <a:t> </a:t>
            </a:r>
            <a:r>
              <a:rPr lang="en-US" sz="2400" i="1" dirty="0" err="1">
                <a:solidFill>
                  <a:srgbClr val="990099"/>
                </a:solidFill>
              </a:rPr>
              <a:t>granuloma</a:t>
            </a:r>
            <a:r>
              <a:rPr lang="en-US" sz="2400" i="1" dirty="0" err="1"/>
              <a:t>tis</a:t>
            </a:r>
            <a:r>
              <a:rPr lang="en-US" sz="2400" dirty="0"/>
              <a:t>. The lesions </a:t>
            </a:r>
            <a:r>
              <a:rPr lang="en-US" sz="2400" dirty="0" smtClean="0"/>
              <a:t>are red </a:t>
            </a:r>
            <a:r>
              <a:rPr lang="en-US" sz="2400" dirty="0"/>
              <a:t>and raised. Treatment is with </a:t>
            </a:r>
            <a:r>
              <a:rPr lang="en-US" sz="2400" dirty="0" err="1"/>
              <a:t>doxycycline</a:t>
            </a:r>
            <a:r>
              <a:rPr lang="en-US" sz="2400" dirty="0"/>
              <a:t>, 100 mg twice a day for a minimum of 3 weeks.</a:t>
            </a:r>
          </a:p>
          <a:p>
            <a:pPr algn="l" rtl="0"/>
            <a:endParaRPr lang="ar-IQ" sz="2400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40853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>
                <a:solidFill>
                  <a:srgbClr val="990099"/>
                </a:solidFill>
              </a:rPr>
              <a:t>Lymphogranuloma</a:t>
            </a:r>
            <a:r>
              <a:rPr lang="en-US" u="sng" dirty="0">
                <a:solidFill>
                  <a:srgbClr val="990099"/>
                </a:solidFill>
              </a:rPr>
              <a:t> </a:t>
            </a:r>
            <a:r>
              <a:rPr lang="en-US" u="sng" dirty="0" err="1">
                <a:solidFill>
                  <a:srgbClr val="990099"/>
                </a:solidFill>
              </a:rPr>
              <a:t>venereum</a:t>
            </a:r>
            <a:r>
              <a:rPr lang="en-US" u="sng" dirty="0">
                <a:solidFill>
                  <a:srgbClr val="990099"/>
                </a:solidFill>
              </a:rPr>
              <a:t> </a:t>
            </a:r>
          </a:p>
          <a:p>
            <a:pPr>
              <a:buNone/>
            </a:pPr>
            <a:r>
              <a:rPr lang="en-US" dirty="0"/>
              <a:t>is caused by </a:t>
            </a:r>
            <a:r>
              <a:rPr lang="en-US" i="1" dirty="0"/>
              <a:t>C. trachomatis</a:t>
            </a:r>
            <a:r>
              <a:rPr lang="en-US" dirty="0"/>
              <a:t>. Vesicles progress to </a:t>
            </a:r>
            <a:r>
              <a:rPr lang="en-US" u="sng" dirty="0">
                <a:solidFill>
                  <a:srgbClr val="FF33CC"/>
                </a:solidFill>
              </a:rPr>
              <a:t>bubo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/>
              <a:t>formation. A complement fixation test is available for diagnosis. Treatment is with doxycycline, 100 mg twice a day for at least 3 weeks.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0" y="9144"/>
            <a:ext cx="374136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372" y="71119"/>
            <a:ext cx="2822028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692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620"/>
            <a:ext cx="396160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2600" y="22351"/>
            <a:ext cx="284797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0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44675"/>
            <a:ext cx="8229600" cy="2160588"/>
          </a:xfrm>
        </p:spPr>
        <p:txBody>
          <a:bodyPr/>
          <a:lstStyle/>
          <a:p>
            <a:pPr eaLnBrk="1" hangingPunct="1"/>
            <a:r>
              <a:rPr lang="en-US" sz="8000" dirty="0">
                <a:solidFill>
                  <a:schemeClr val="tx1"/>
                </a:solidFill>
                <a:latin typeface="Lucida Sans Unicode" pitchFamily="34" charset="0"/>
              </a:rPr>
              <a:t>Thank you</a:t>
            </a:r>
            <a:endParaRPr lang="th-TH" sz="80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i="1" dirty="0">
                <a:cs typeface="+mj-cs"/>
              </a:rPr>
              <a:t>Chlamydia Trachomatis</a:t>
            </a:r>
            <a:r>
              <a:rPr lang="en-GB" sz="2800" dirty="0">
                <a:cs typeface="+mj-cs"/>
              </a:rPr>
              <a:t> is a Gram – ve</a:t>
            </a:r>
            <a:endParaRPr lang="ar-IQ" sz="2800" dirty="0">
              <a:cs typeface="+mj-cs"/>
            </a:endParaRPr>
          </a:p>
          <a:p>
            <a:pPr algn="l"/>
            <a:r>
              <a:rPr lang="en-GB" sz="2800" dirty="0">
                <a:cs typeface="+mj-cs"/>
              </a:rPr>
              <a:t> obligate intracellular bacterium.</a:t>
            </a:r>
            <a:endParaRPr lang="en-US" sz="2800" dirty="0">
              <a:cs typeface="+mj-cs"/>
            </a:endParaRPr>
          </a:p>
          <a:p>
            <a:pPr algn="l"/>
            <a:r>
              <a:rPr lang="en-GB" sz="2800" dirty="0">
                <a:cs typeface="+mj-cs"/>
              </a:rPr>
              <a:t> </a:t>
            </a:r>
            <a:r>
              <a:rPr lang="en-US" sz="2800" dirty="0">
                <a:cs typeface="+mj-cs"/>
              </a:rPr>
              <a:t>The infective form is </a:t>
            </a:r>
            <a:r>
              <a:rPr lang="en-US" sz="2800" dirty="0" smtClean="0">
                <a:cs typeface="+mj-cs"/>
              </a:rPr>
              <a:t>the </a:t>
            </a:r>
            <a:r>
              <a:rPr lang="en-US" sz="2800" dirty="0">
                <a:cs typeface="+mj-cs"/>
              </a:rPr>
              <a:t>elementary body</a:t>
            </a:r>
            <a:r>
              <a:rPr lang="en-US" sz="2800" dirty="0" smtClean="0">
                <a:cs typeface="+mj-cs"/>
              </a:rPr>
              <a:t>, </a:t>
            </a:r>
            <a:r>
              <a:rPr lang="en-US" sz="2800" dirty="0">
                <a:cs typeface="+mj-cs"/>
              </a:rPr>
              <a:t>which develops within the host cell </a:t>
            </a:r>
            <a:r>
              <a:rPr lang="en-US" sz="2800" dirty="0" smtClean="0">
                <a:cs typeface="+mj-cs"/>
              </a:rPr>
              <a:t>into </a:t>
            </a:r>
            <a:r>
              <a:rPr lang="en-US" sz="2800" dirty="0">
                <a:cs typeface="+mj-cs"/>
              </a:rPr>
              <a:t>the reticulate body. The reticulate body </a:t>
            </a:r>
            <a:r>
              <a:rPr lang="en-US" sz="2800" dirty="0" smtClean="0">
                <a:cs typeface="+mj-cs"/>
              </a:rPr>
              <a:t>replicates </a:t>
            </a:r>
            <a:r>
              <a:rPr lang="en-US" sz="2800" dirty="0">
                <a:cs typeface="+mj-cs"/>
              </a:rPr>
              <a:t>eventually reverting back to elementary bodies, which leave the cell to infect other cells. </a:t>
            </a:r>
          </a:p>
          <a:p>
            <a:pPr algn="l" rtl="0"/>
            <a:endParaRPr lang="en-US" sz="2800" dirty="0">
              <a:cs typeface="+mj-cs"/>
            </a:endParaRPr>
          </a:p>
          <a:p>
            <a:pPr algn="l"/>
            <a:r>
              <a:rPr lang="en-GB" sz="2800" dirty="0">
                <a:cs typeface="+mj-cs"/>
              </a:rPr>
              <a:t> </a:t>
            </a:r>
            <a:endParaRPr lang="en-US" sz="2800" dirty="0">
              <a:cs typeface="+mj-cs"/>
            </a:endParaRPr>
          </a:p>
        </p:txBody>
      </p:sp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469232" y="57061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Chlamydial  infections</a:t>
            </a:r>
            <a:endParaRPr lang="en-US" sz="32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8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457200" y="72515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Clinical Presentations</a:t>
            </a:r>
            <a:endParaRPr lang="ar-IQ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محتوى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b="1" i="1" u="sng" dirty="0">
                <a:latin typeface="Times New Roman" pitchFamily="18" charset="0"/>
                <a:cs typeface="Times New Roman" pitchFamily="18" charset="0"/>
              </a:rPr>
              <a:t>A - in Males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:-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Urethritis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Dysurea , urethral discharge, voiding difficulty ) 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My be associated with :-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Acute Epididymitis 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Reiters syndrome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Urethritis, conjunctivitis and arthritis are the classical triad of clinical manifestations associated with this syndrome. It predominantly 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occurs in male patients.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Prostatitis.</a:t>
            </a:r>
          </a:p>
        </p:txBody>
      </p:sp>
      <p:sp>
        <p:nvSpPr>
          <p:cNvPr id="6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4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5" y="582539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B- in Females</a:t>
            </a:r>
            <a:endParaRPr lang="en-US" dirty="0"/>
          </a:p>
        </p:txBody>
      </p:sp>
      <p:sp>
        <p:nvSpPr>
          <p:cNvPr id="4" name="عنصر نائب للمحتوى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majority of infections are asymptomatic  , but it may be presented with :-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Mucopurulent discharge ( cervicitis ).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acute urethral syndrome .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dysuria and frequency.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Pelvic Inflammatory Disease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Perihepatitis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Ocular infection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 Neonatal  Infection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neonatal conjunctivitis (most common 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neonatal pneumonia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47312" y="9144"/>
            <a:ext cx="3686488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71119"/>
            <a:ext cx="2407653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5433" y="46928"/>
            <a:ext cx="668872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9963" y="7620"/>
            <a:ext cx="4004929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8800" y="22351"/>
            <a:ext cx="2688300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181600"/>
            <a:ext cx="1562100" cy="16716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4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3781</Words>
  <Application>Microsoft Office PowerPoint</Application>
  <PresentationFormat>On-screen Show (4:3)</PresentationFormat>
  <Paragraphs>570</Paragraphs>
  <Slides>58</Slides>
  <Notes>7</Notes>
  <HiddenSlides>0</HiddenSlides>
  <MMClips>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Angsana New</vt:lpstr>
      <vt:lpstr>Arial</vt:lpstr>
      <vt:lpstr>Arial Rounded MT Bold</vt:lpstr>
      <vt:lpstr>Britannic Bold</vt:lpstr>
      <vt:lpstr>Calibri</vt:lpstr>
      <vt:lpstr>Courier New</vt:lpstr>
      <vt:lpstr>Lucida Sans Unicode</vt:lpstr>
      <vt:lpstr>Times New Roman</vt:lpstr>
      <vt:lpstr>Wingdings</vt:lpstr>
      <vt:lpstr>Office Theme</vt:lpstr>
      <vt:lpstr>Photo Editor Photo</vt:lpstr>
      <vt:lpstr>Chart</vt:lpstr>
      <vt:lpstr>PowerPoint Presentation</vt:lpstr>
      <vt:lpstr>Objectives </vt:lpstr>
      <vt:lpstr>  Pelvic Inflammatory Disease (PID)   </vt:lpstr>
      <vt:lpstr>Risk Factors   ???? </vt:lpstr>
      <vt:lpstr>Causative Organisms </vt:lpstr>
      <vt:lpstr>Chlamydial  infections</vt:lpstr>
      <vt:lpstr> Clinical Presentations</vt:lpstr>
      <vt:lpstr> B- in Females</vt:lpstr>
      <vt:lpstr>PowerPoint Presentation</vt:lpstr>
      <vt:lpstr>DIAGNOSIS  1. Antigen Detection</vt:lpstr>
      <vt:lpstr>PowerPoint Presentation</vt:lpstr>
      <vt:lpstr>2. Enzyme Immunoassays (EIA)  </vt:lpstr>
      <vt:lpstr>PowerPoint Presentation</vt:lpstr>
      <vt:lpstr> Specimen Collection    </vt:lpstr>
      <vt:lpstr>Treatment</vt:lpstr>
      <vt:lpstr>PowerPoint Presentation</vt:lpstr>
      <vt:lpstr>Gonorrhea </vt:lpstr>
      <vt:lpstr>Clinical Presentation A- in Females</vt:lpstr>
      <vt:lpstr> B - in Males  </vt:lpstr>
      <vt:lpstr>PowerPoint Presentation</vt:lpstr>
      <vt:lpstr>1- Gram Stain for GC</vt:lpstr>
      <vt:lpstr>2- CULTURE &amp; SENSITIVITY is more sensitive than microscopy </vt:lpstr>
      <vt:lpstr>Treatment</vt:lpstr>
      <vt:lpstr>PowerPoint Presentation</vt:lpstr>
      <vt:lpstr>Pathogenesis </vt:lpstr>
      <vt:lpstr>Clinical criteria</vt:lpstr>
      <vt:lpstr>Classification</vt:lpstr>
      <vt:lpstr>Mucopurulent Cervical Discharge (Positive swab test) </vt:lpstr>
      <vt:lpstr>Sequelae of PID </vt:lpstr>
      <vt:lpstr>  Chronic Pelvic Inflammatory Disease   </vt:lpstr>
      <vt:lpstr>                          Diagnosis  A- Laboratory Investigations of PID </vt:lpstr>
      <vt:lpstr>B - Other investigations</vt:lpstr>
      <vt:lpstr>2. Laparoscopy</vt:lpstr>
      <vt:lpstr>Perihepatic adehesions (Fitz-Hugh-Curtis syndrome)</vt:lpstr>
      <vt:lpstr>Differential Diagnosis  </vt:lpstr>
      <vt:lpstr>Treatment </vt:lpstr>
      <vt:lpstr>GENITAL HERPES </vt:lpstr>
      <vt:lpstr>PowerPoint Presentation</vt:lpstr>
      <vt:lpstr>PowerPoint Presentation</vt:lpstr>
      <vt:lpstr>PowerPoint Presentation</vt:lpstr>
      <vt:lpstr>HUMAN PAPILLOMA VIRUs (HPV) </vt:lpstr>
      <vt:lpstr>PowerPoint Presentation</vt:lpstr>
      <vt:lpstr>PowerPoint Presentation</vt:lpstr>
      <vt:lpstr>PowerPoint Presentation</vt:lpstr>
      <vt:lpstr>Syphilis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 Inflammatory  Disease (PID)</dc:title>
  <dc:creator>DrNoorhan</dc:creator>
  <cp:lastModifiedBy>msi</cp:lastModifiedBy>
  <cp:revision>55</cp:revision>
  <dcterms:created xsi:type="dcterms:W3CDTF">2006-08-16T00:00:00Z</dcterms:created>
  <dcterms:modified xsi:type="dcterms:W3CDTF">2022-04-20T16:51:27Z</dcterms:modified>
</cp:coreProperties>
</file>